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pptx" ContentType="application/vnd.openxmlformats-officedocument.presentationml.presentation"/>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20.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21.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22.xml" ContentType="application/vnd.openxmlformats-officedocument.presentationml.notesSlid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537" r:id="rId2"/>
    <p:sldId id="760" r:id="rId3"/>
    <p:sldId id="761" r:id="rId4"/>
    <p:sldId id="575" r:id="rId5"/>
    <p:sldId id="580" r:id="rId6"/>
    <p:sldId id="527" r:id="rId7"/>
    <p:sldId id="579" r:id="rId8"/>
    <p:sldId id="764" r:id="rId9"/>
    <p:sldId id="576" r:id="rId10"/>
    <p:sldId id="504" r:id="rId11"/>
    <p:sldId id="509" r:id="rId12"/>
    <p:sldId id="495" r:id="rId13"/>
    <p:sldId id="518" r:id="rId14"/>
    <p:sldId id="517" r:id="rId15"/>
    <p:sldId id="751" r:id="rId16"/>
    <p:sldId id="570" r:id="rId17"/>
    <p:sldId id="560" r:id="rId18"/>
    <p:sldId id="762" r:id="rId19"/>
    <p:sldId id="533" r:id="rId20"/>
    <p:sldId id="597" r:id="rId21"/>
    <p:sldId id="599" r:id="rId22"/>
    <p:sldId id="605" r:id="rId23"/>
    <p:sldId id="613" r:id="rId24"/>
    <p:sldId id="615" r:id="rId25"/>
    <p:sldId id="616" r:id="rId26"/>
    <p:sldId id="573" r:id="rId27"/>
  </p:sldIdLst>
  <p:sldSz cx="12192000" cy="6858000"/>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799522\AppData\Local\Temp\eM%20Client%20temporary%20files\1z0jxg4n\2024_Elektro_priciny.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799522\AppData\Local\Temp\eM%20Client%20temporary%20files\1z0jxg4n\2024_Elektro_priciny.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Users\daniel\Library\Containers\com.microsoft.Outlook\Data\tmp\Outlook%20Temp\scenare%20NKEP%20WAM%20APOD%5b19%5d.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7.xml"/><Relationship Id="rId1" Type="http://schemas.microsoft.com/office/2011/relationships/chartStyle" Target="style7.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cs-CZ"/>
              <a:t>Vznik požáru</a:t>
            </a:r>
            <a:r>
              <a:rPr lang="cs-CZ" baseline="0"/>
              <a:t> následkem TZ a z toho TZ elektro</a:t>
            </a:r>
            <a:endParaRPr lang="cs-CZ"/>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cs-CZ"/>
        </a:p>
      </c:txPr>
    </c:title>
    <c:autoTitleDeleted val="0"/>
    <c:plotArea>
      <c:layout>
        <c:manualLayout>
          <c:layoutTarget val="inner"/>
          <c:xMode val="edge"/>
          <c:yMode val="edge"/>
          <c:x val="8.2606851851851848E-2"/>
          <c:y val="0.12731750000000003"/>
          <c:w val="0.89152277777777778"/>
          <c:h val="0.71014583333333337"/>
        </c:manualLayout>
      </c:layout>
      <c:barChart>
        <c:barDir val="col"/>
        <c:grouping val="clustered"/>
        <c:varyColors val="0"/>
        <c:ser>
          <c:idx val="0"/>
          <c:order val="0"/>
          <c:tx>
            <c:strRef>
              <c:f>List1!$B$8</c:f>
              <c:strCache>
                <c:ptCount val="1"/>
                <c:pt idx="0">
                  <c:v>Tech. závady</c:v>
                </c:pt>
              </c:strCache>
            </c:strRef>
          </c:tx>
          <c:spPr>
            <a:solidFill>
              <a:schemeClr val="bg1">
                <a:lumMod val="50000"/>
              </a:schemeClr>
            </a:solidFill>
            <a:ln>
              <a:solidFill>
                <a:schemeClr val="bg1">
                  <a:lumMod val="50000"/>
                </a:schemeClr>
              </a:solidFill>
            </a:ln>
            <a:effectLst/>
          </c:spPr>
          <c:invertIfNegative val="0"/>
          <c:cat>
            <c:numRef>
              <c:f>List1!$C$2:$G$2</c:f>
              <c:numCache>
                <c:formatCode>General</c:formatCode>
                <c:ptCount val="5"/>
                <c:pt idx="0">
                  <c:v>2019</c:v>
                </c:pt>
                <c:pt idx="1">
                  <c:v>2020</c:v>
                </c:pt>
                <c:pt idx="2">
                  <c:v>2021</c:v>
                </c:pt>
                <c:pt idx="3">
                  <c:v>2022</c:v>
                </c:pt>
                <c:pt idx="4">
                  <c:v>2023</c:v>
                </c:pt>
              </c:numCache>
            </c:numRef>
          </c:cat>
          <c:val>
            <c:numRef>
              <c:f>List1!$C$8:$G$8</c:f>
              <c:numCache>
                <c:formatCode>#,##0</c:formatCode>
                <c:ptCount val="5"/>
                <c:pt idx="0">
                  <c:v>3804</c:v>
                </c:pt>
                <c:pt idx="1">
                  <c:v>3448</c:v>
                </c:pt>
                <c:pt idx="2">
                  <c:v>3593</c:v>
                </c:pt>
                <c:pt idx="3">
                  <c:v>3904</c:v>
                </c:pt>
                <c:pt idx="4">
                  <c:v>4191</c:v>
                </c:pt>
              </c:numCache>
            </c:numRef>
          </c:val>
          <c:extLst>
            <c:ext xmlns:c16="http://schemas.microsoft.com/office/drawing/2014/chart" uri="{C3380CC4-5D6E-409C-BE32-E72D297353CC}">
              <c16:uniqueId val="{00000000-9D0F-4640-9E10-FE47B7CAA1DC}"/>
            </c:ext>
          </c:extLst>
        </c:ser>
        <c:ser>
          <c:idx val="1"/>
          <c:order val="1"/>
          <c:tx>
            <c:strRef>
              <c:f>List1!$B$9</c:f>
              <c:strCache>
                <c:ptCount val="1"/>
                <c:pt idx="0">
                  <c:v>TZ elektro</c:v>
                </c:pt>
              </c:strCache>
            </c:strRef>
          </c:tx>
          <c:spPr>
            <a:solidFill>
              <a:srgbClr val="C00000"/>
            </a:solidFill>
            <a:ln>
              <a:solidFill>
                <a:srgbClr val="C00000"/>
              </a:solidFill>
            </a:ln>
            <a:effectLst/>
          </c:spPr>
          <c:invertIfNegative val="0"/>
          <c:cat>
            <c:numRef>
              <c:f>List1!$C$2:$G$2</c:f>
              <c:numCache>
                <c:formatCode>General</c:formatCode>
                <c:ptCount val="5"/>
                <c:pt idx="0">
                  <c:v>2019</c:v>
                </c:pt>
                <c:pt idx="1">
                  <c:v>2020</c:v>
                </c:pt>
                <c:pt idx="2">
                  <c:v>2021</c:v>
                </c:pt>
                <c:pt idx="3">
                  <c:v>2022</c:v>
                </c:pt>
                <c:pt idx="4">
                  <c:v>2023</c:v>
                </c:pt>
              </c:numCache>
            </c:numRef>
          </c:cat>
          <c:val>
            <c:numRef>
              <c:f>List1!$C$9:$G$9</c:f>
              <c:numCache>
                <c:formatCode>#,##0</c:formatCode>
                <c:ptCount val="5"/>
                <c:pt idx="0">
                  <c:v>1531</c:v>
                </c:pt>
                <c:pt idx="1">
                  <c:v>1402</c:v>
                </c:pt>
                <c:pt idx="2">
                  <c:v>1509</c:v>
                </c:pt>
                <c:pt idx="3">
                  <c:v>1586</c:v>
                </c:pt>
                <c:pt idx="4">
                  <c:v>1610</c:v>
                </c:pt>
              </c:numCache>
            </c:numRef>
          </c:val>
          <c:extLst>
            <c:ext xmlns:c16="http://schemas.microsoft.com/office/drawing/2014/chart" uri="{C3380CC4-5D6E-409C-BE32-E72D297353CC}">
              <c16:uniqueId val="{00000001-9D0F-4640-9E10-FE47B7CAA1DC}"/>
            </c:ext>
          </c:extLst>
        </c:ser>
        <c:dLbls>
          <c:showLegendKey val="0"/>
          <c:showVal val="0"/>
          <c:showCatName val="0"/>
          <c:showSerName val="0"/>
          <c:showPercent val="0"/>
          <c:showBubbleSize val="0"/>
        </c:dLbls>
        <c:gapWidth val="219"/>
        <c:overlap val="-27"/>
        <c:axId val="489740111"/>
        <c:axId val="578411215"/>
      </c:barChart>
      <c:catAx>
        <c:axId val="48974011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cs-CZ"/>
          </a:p>
        </c:txPr>
        <c:crossAx val="578411215"/>
        <c:crosses val="autoZero"/>
        <c:auto val="1"/>
        <c:lblAlgn val="ctr"/>
        <c:lblOffset val="100"/>
        <c:noMultiLvlLbl val="0"/>
      </c:catAx>
      <c:valAx>
        <c:axId val="578411215"/>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cs-CZ"/>
          </a:p>
        </c:txPr>
        <c:crossAx val="48974011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cs-CZ"/>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solidFill>
      <a:round/>
    </a:ln>
    <a:effectLst/>
  </c:spPr>
  <c:txPr>
    <a:bodyPr/>
    <a:lstStyle/>
    <a:p>
      <a:pPr>
        <a:defRPr/>
      </a:pPr>
      <a:endParaRPr lang="cs-CZ"/>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cs-CZ"/>
              <a:t>Škody způsobené</a:t>
            </a:r>
            <a:r>
              <a:rPr lang="cs-CZ" baseline="0"/>
              <a:t> požáry vzniklými v důsledku TZ a z toho TZ elektro</a:t>
            </a:r>
            <a:endParaRPr lang="cs-CZ"/>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cs-CZ"/>
        </a:p>
      </c:txPr>
    </c:title>
    <c:autoTitleDeleted val="0"/>
    <c:plotArea>
      <c:layout/>
      <c:barChart>
        <c:barDir val="col"/>
        <c:grouping val="clustered"/>
        <c:varyColors val="0"/>
        <c:ser>
          <c:idx val="0"/>
          <c:order val="0"/>
          <c:tx>
            <c:strRef>
              <c:f>List1!$B$17</c:f>
              <c:strCache>
                <c:ptCount val="1"/>
                <c:pt idx="0">
                  <c:v>Škody celkem - TZ</c:v>
                </c:pt>
              </c:strCache>
            </c:strRef>
          </c:tx>
          <c:spPr>
            <a:solidFill>
              <a:schemeClr val="bg1">
                <a:lumMod val="50000"/>
              </a:schemeClr>
            </a:solidFill>
            <a:ln>
              <a:solidFill>
                <a:schemeClr val="bg1">
                  <a:lumMod val="50000"/>
                </a:schemeClr>
              </a:solidFill>
            </a:ln>
            <a:effectLst/>
          </c:spPr>
          <c:invertIfNegative val="0"/>
          <c:cat>
            <c:numRef>
              <c:f>List1!$C$2:$G$2</c:f>
              <c:numCache>
                <c:formatCode>General</c:formatCode>
                <c:ptCount val="5"/>
                <c:pt idx="0">
                  <c:v>2019</c:v>
                </c:pt>
                <c:pt idx="1">
                  <c:v>2020</c:v>
                </c:pt>
                <c:pt idx="2">
                  <c:v>2021</c:v>
                </c:pt>
                <c:pt idx="3">
                  <c:v>2022</c:v>
                </c:pt>
                <c:pt idx="4">
                  <c:v>2023</c:v>
                </c:pt>
              </c:numCache>
            </c:numRef>
          </c:cat>
          <c:val>
            <c:numRef>
              <c:f>List1!$C$17:$G$17</c:f>
              <c:numCache>
                <c:formatCode>#,##0</c:formatCode>
                <c:ptCount val="5"/>
                <c:pt idx="0">
                  <c:v>1082393600</c:v>
                </c:pt>
                <c:pt idx="1">
                  <c:v>1081220300</c:v>
                </c:pt>
                <c:pt idx="2">
                  <c:v>1589934500</c:v>
                </c:pt>
                <c:pt idx="3">
                  <c:v>1496973600</c:v>
                </c:pt>
                <c:pt idx="4">
                  <c:v>2375233800</c:v>
                </c:pt>
              </c:numCache>
            </c:numRef>
          </c:val>
          <c:extLst>
            <c:ext xmlns:c16="http://schemas.microsoft.com/office/drawing/2014/chart" uri="{C3380CC4-5D6E-409C-BE32-E72D297353CC}">
              <c16:uniqueId val="{00000000-72A5-44BE-BF41-D8BAF56D3A02}"/>
            </c:ext>
          </c:extLst>
        </c:ser>
        <c:ser>
          <c:idx val="1"/>
          <c:order val="1"/>
          <c:tx>
            <c:strRef>
              <c:f>List1!$B$22</c:f>
              <c:strCache>
                <c:ptCount val="1"/>
                <c:pt idx="0">
                  <c:v>Škody TZ elektro</c:v>
                </c:pt>
              </c:strCache>
            </c:strRef>
          </c:tx>
          <c:spPr>
            <a:solidFill>
              <a:srgbClr val="C00000"/>
            </a:solidFill>
            <a:ln>
              <a:solidFill>
                <a:srgbClr val="C00000"/>
              </a:solidFill>
            </a:ln>
            <a:effectLst/>
          </c:spPr>
          <c:invertIfNegative val="0"/>
          <c:cat>
            <c:numRef>
              <c:f>List1!$C$2:$G$2</c:f>
              <c:numCache>
                <c:formatCode>General</c:formatCode>
                <c:ptCount val="5"/>
                <c:pt idx="0">
                  <c:v>2019</c:v>
                </c:pt>
                <c:pt idx="1">
                  <c:v>2020</c:v>
                </c:pt>
                <c:pt idx="2">
                  <c:v>2021</c:v>
                </c:pt>
                <c:pt idx="3">
                  <c:v>2022</c:v>
                </c:pt>
                <c:pt idx="4">
                  <c:v>2023</c:v>
                </c:pt>
              </c:numCache>
            </c:numRef>
          </c:cat>
          <c:val>
            <c:numRef>
              <c:f>List1!$C$22:$G$22</c:f>
              <c:numCache>
                <c:formatCode>#,##0</c:formatCode>
                <c:ptCount val="5"/>
                <c:pt idx="0">
                  <c:v>516604900</c:v>
                </c:pt>
                <c:pt idx="1">
                  <c:v>687185400</c:v>
                </c:pt>
                <c:pt idx="2">
                  <c:v>1508792800</c:v>
                </c:pt>
                <c:pt idx="3">
                  <c:v>821811800</c:v>
                </c:pt>
                <c:pt idx="4">
                  <c:v>1251086900</c:v>
                </c:pt>
              </c:numCache>
            </c:numRef>
          </c:val>
          <c:extLst>
            <c:ext xmlns:c16="http://schemas.microsoft.com/office/drawing/2014/chart" uri="{C3380CC4-5D6E-409C-BE32-E72D297353CC}">
              <c16:uniqueId val="{00000001-72A5-44BE-BF41-D8BAF56D3A02}"/>
            </c:ext>
          </c:extLst>
        </c:ser>
        <c:dLbls>
          <c:showLegendKey val="0"/>
          <c:showVal val="0"/>
          <c:showCatName val="0"/>
          <c:showSerName val="0"/>
          <c:showPercent val="0"/>
          <c:showBubbleSize val="0"/>
        </c:dLbls>
        <c:gapWidth val="219"/>
        <c:overlap val="-27"/>
        <c:axId val="489740111"/>
        <c:axId val="578411215"/>
      </c:barChart>
      <c:catAx>
        <c:axId val="48974011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cs-CZ"/>
          </a:p>
        </c:txPr>
        <c:crossAx val="578411215"/>
        <c:crosses val="autoZero"/>
        <c:auto val="1"/>
        <c:lblAlgn val="ctr"/>
        <c:lblOffset val="100"/>
        <c:noMultiLvlLbl val="0"/>
      </c:catAx>
      <c:valAx>
        <c:axId val="578411215"/>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cs-CZ"/>
          </a:p>
        </c:txPr>
        <c:crossAx val="48974011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cs-CZ"/>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solidFill>
      <a:round/>
    </a:ln>
    <a:effectLst/>
  </c:spPr>
  <c:txPr>
    <a:bodyPr/>
    <a:lstStyle/>
    <a:p>
      <a:pPr>
        <a:defRPr/>
      </a:pPr>
      <a:endParaRPr lang="cs-CZ"/>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List1!$B$1</c:f>
              <c:strCache>
                <c:ptCount val="1"/>
                <c:pt idx="0">
                  <c:v>Skutečný počet požárů</c:v>
                </c:pt>
              </c:strCache>
            </c:strRef>
          </c:tx>
          <c:spPr>
            <a:solidFill>
              <a:srgbClr val="FF0000"/>
            </a:solidFill>
            <a:ln w="0">
              <a:solidFill>
                <a:schemeClr val="bg1">
                  <a:lumMod val="50000"/>
                </a:schemeClr>
              </a:solidFill>
            </a:ln>
            <a:effectLst/>
          </c:spPr>
          <c:invertIfNegative val="0"/>
          <c:cat>
            <c:numRef>
              <c:f>List1!$A$2:$A$14</c:f>
              <c:numCache>
                <c:formatCode>General</c:formatCode>
                <c:ptCount val="13"/>
                <c:pt idx="0">
                  <c:v>11</c:v>
                </c:pt>
                <c:pt idx="1">
                  <c:v>25.1</c:v>
                </c:pt>
                <c:pt idx="2">
                  <c:v>51.4</c:v>
                </c:pt>
                <c:pt idx="3">
                  <c:v>65</c:v>
                </c:pt>
                <c:pt idx="4">
                  <c:v>288.8</c:v>
                </c:pt>
                <c:pt idx="5">
                  <c:v>970</c:v>
                </c:pt>
                <c:pt idx="6">
                  <c:v>1400</c:v>
                </c:pt>
                <c:pt idx="7">
                  <c:v>1600</c:v>
                </c:pt>
                <c:pt idx="8">
                  <c:v>1900</c:v>
                </c:pt>
                <c:pt idx="9">
                  <c:v>2200</c:v>
                </c:pt>
                <c:pt idx="10">
                  <c:v>2400</c:v>
                </c:pt>
                <c:pt idx="11">
                  <c:v>2500</c:v>
                </c:pt>
                <c:pt idx="12">
                  <c:v>2800</c:v>
                </c:pt>
              </c:numCache>
            </c:numRef>
          </c:cat>
          <c:val>
            <c:numRef>
              <c:f>List1!$B$2:$B$14</c:f>
              <c:numCache>
                <c:formatCode>General</c:formatCode>
                <c:ptCount val="13"/>
                <c:pt idx="0">
                  <c:v>11</c:v>
                </c:pt>
                <c:pt idx="1">
                  <c:v>15</c:v>
                </c:pt>
                <c:pt idx="2">
                  <c:v>14</c:v>
                </c:pt>
                <c:pt idx="3">
                  <c:v>15</c:v>
                </c:pt>
                <c:pt idx="4">
                  <c:v>29</c:v>
                </c:pt>
                <c:pt idx="5">
                  <c:v>64</c:v>
                </c:pt>
              </c:numCache>
            </c:numRef>
          </c:val>
          <c:extLst>
            <c:ext xmlns:c16="http://schemas.microsoft.com/office/drawing/2014/chart" uri="{C3380CC4-5D6E-409C-BE32-E72D297353CC}">
              <c16:uniqueId val="{00000000-06C7-514A-97A9-3BB727592CCA}"/>
            </c:ext>
          </c:extLst>
        </c:ser>
        <c:ser>
          <c:idx val="2"/>
          <c:order val="2"/>
          <c:tx>
            <c:strRef>
              <c:f>List1!$D$1</c:f>
              <c:strCache>
                <c:ptCount val="1"/>
                <c:pt idx="0">
                  <c:v>Polynominální analýza</c:v>
                </c:pt>
              </c:strCache>
            </c:strRef>
          </c:tx>
          <c:spPr>
            <a:solidFill>
              <a:schemeClr val="accent3"/>
            </a:solidFill>
            <a:ln>
              <a:noFill/>
            </a:ln>
            <a:effectLst/>
          </c:spPr>
          <c:invertIfNegative val="0"/>
          <c:cat>
            <c:numRef>
              <c:f>List1!$A$2:$A$14</c:f>
              <c:numCache>
                <c:formatCode>General</c:formatCode>
                <c:ptCount val="13"/>
                <c:pt idx="0">
                  <c:v>11</c:v>
                </c:pt>
                <c:pt idx="1">
                  <c:v>25.1</c:v>
                </c:pt>
                <c:pt idx="2">
                  <c:v>51.4</c:v>
                </c:pt>
                <c:pt idx="3">
                  <c:v>65</c:v>
                </c:pt>
                <c:pt idx="4">
                  <c:v>288.8</c:v>
                </c:pt>
                <c:pt idx="5">
                  <c:v>970</c:v>
                </c:pt>
                <c:pt idx="6">
                  <c:v>1400</c:v>
                </c:pt>
                <c:pt idx="7">
                  <c:v>1600</c:v>
                </c:pt>
                <c:pt idx="8">
                  <c:v>1900</c:v>
                </c:pt>
                <c:pt idx="9">
                  <c:v>2200</c:v>
                </c:pt>
                <c:pt idx="10">
                  <c:v>2400</c:v>
                </c:pt>
                <c:pt idx="11">
                  <c:v>2500</c:v>
                </c:pt>
                <c:pt idx="12">
                  <c:v>2800</c:v>
                </c:pt>
              </c:numCache>
            </c:numRef>
          </c:cat>
          <c:val>
            <c:numRef>
              <c:f>List1!$D$2:$D$14</c:f>
              <c:numCache>
                <c:formatCode>General</c:formatCode>
                <c:ptCount val="13"/>
                <c:pt idx="6">
                  <c:v>87.627000398404874</c:v>
                </c:pt>
                <c:pt idx="7">
                  <c:v>98.437651947059976</c:v>
                </c:pt>
                <c:pt idx="8">
                  <c:v>114.6536292700426</c:v>
                </c:pt>
                <c:pt idx="9">
                  <c:v>130.86960659302531</c:v>
                </c:pt>
                <c:pt idx="10">
                  <c:v>141.68025814168041</c:v>
                </c:pt>
                <c:pt idx="11">
                  <c:v>147.08558391600789</c:v>
                </c:pt>
                <c:pt idx="12">
                  <c:v>163.3015612389905</c:v>
                </c:pt>
              </c:numCache>
            </c:numRef>
          </c:val>
          <c:extLst>
            <c:ext xmlns:c16="http://schemas.microsoft.com/office/drawing/2014/chart" uri="{C3380CC4-5D6E-409C-BE32-E72D297353CC}">
              <c16:uniqueId val="{0000000A-06C7-514A-97A9-3BB727592CCA}"/>
            </c:ext>
          </c:extLst>
        </c:ser>
        <c:dLbls>
          <c:showLegendKey val="0"/>
          <c:showVal val="0"/>
          <c:showCatName val="0"/>
          <c:showSerName val="0"/>
          <c:showPercent val="0"/>
          <c:showBubbleSize val="0"/>
        </c:dLbls>
        <c:gapWidth val="150"/>
        <c:axId val="1847494400"/>
        <c:axId val="1973564352"/>
      </c:barChart>
      <c:lineChart>
        <c:grouping val="standard"/>
        <c:varyColors val="0"/>
        <c:ser>
          <c:idx val="1"/>
          <c:order val="1"/>
          <c:tx>
            <c:strRef>
              <c:f>List1!$C$1</c:f>
              <c:strCache>
                <c:ptCount val="1"/>
                <c:pt idx="0">
                  <c:v>Model požárního rizika FVE</c:v>
                </c:pt>
              </c:strCache>
            </c:strRef>
          </c:tx>
          <c:spPr>
            <a:ln w="28575" cap="rnd">
              <a:solidFill>
                <a:schemeClr val="bg1">
                  <a:lumMod val="50000"/>
                </a:schemeClr>
              </a:solidFill>
              <a:round/>
            </a:ln>
            <a:effectLst/>
          </c:spPr>
          <c:marker>
            <c:symbol val="none"/>
          </c:marker>
          <c:dPt>
            <c:idx val="5"/>
            <c:marker>
              <c:symbol val="none"/>
            </c:marker>
            <c:bubble3D val="0"/>
            <c:extLst>
              <c:ext xmlns:c16="http://schemas.microsoft.com/office/drawing/2014/chart" uri="{C3380CC4-5D6E-409C-BE32-E72D297353CC}">
                <c16:uniqueId val="{0000000E-5570-0E41-9FD2-FA9F0682F5D6}"/>
              </c:ext>
            </c:extLst>
          </c:dPt>
          <c:dPt>
            <c:idx val="6"/>
            <c:marker>
              <c:symbol val="none"/>
            </c:marker>
            <c:bubble3D val="0"/>
            <c:extLst>
              <c:ext xmlns:c16="http://schemas.microsoft.com/office/drawing/2014/chart" uri="{C3380CC4-5D6E-409C-BE32-E72D297353CC}">
                <c16:uniqueId val="{00000012-06C7-514A-97A9-3BB727592CCA}"/>
              </c:ext>
            </c:extLst>
          </c:dPt>
          <c:dPt>
            <c:idx val="7"/>
            <c:marker>
              <c:symbol val="none"/>
            </c:marker>
            <c:bubble3D val="0"/>
            <c:extLst>
              <c:ext xmlns:c16="http://schemas.microsoft.com/office/drawing/2014/chart" uri="{C3380CC4-5D6E-409C-BE32-E72D297353CC}">
                <c16:uniqueId val="{0000000C-06C7-514A-97A9-3BB727592CCA}"/>
              </c:ext>
            </c:extLst>
          </c:dPt>
          <c:dPt>
            <c:idx val="8"/>
            <c:marker>
              <c:symbol val="none"/>
            </c:marker>
            <c:bubble3D val="0"/>
            <c:extLst>
              <c:ext xmlns:c16="http://schemas.microsoft.com/office/drawing/2014/chart" uri="{C3380CC4-5D6E-409C-BE32-E72D297353CC}">
                <c16:uniqueId val="{0000000D-06C7-514A-97A9-3BB727592CCA}"/>
              </c:ext>
            </c:extLst>
          </c:dPt>
          <c:dPt>
            <c:idx val="9"/>
            <c:marker>
              <c:symbol val="none"/>
            </c:marker>
            <c:bubble3D val="0"/>
            <c:extLst>
              <c:ext xmlns:c16="http://schemas.microsoft.com/office/drawing/2014/chart" uri="{C3380CC4-5D6E-409C-BE32-E72D297353CC}">
                <c16:uniqueId val="{0000000E-06C7-514A-97A9-3BB727592CCA}"/>
              </c:ext>
            </c:extLst>
          </c:dPt>
          <c:dPt>
            <c:idx val="10"/>
            <c:marker>
              <c:symbol val="none"/>
            </c:marker>
            <c:bubble3D val="0"/>
            <c:extLst>
              <c:ext xmlns:c16="http://schemas.microsoft.com/office/drawing/2014/chart" uri="{C3380CC4-5D6E-409C-BE32-E72D297353CC}">
                <c16:uniqueId val="{0000000F-06C7-514A-97A9-3BB727592CCA}"/>
              </c:ext>
            </c:extLst>
          </c:dPt>
          <c:dPt>
            <c:idx val="11"/>
            <c:marker>
              <c:symbol val="none"/>
            </c:marker>
            <c:bubble3D val="0"/>
            <c:extLst>
              <c:ext xmlns:c16="http://schemas.microsoft.com/office/drawing/2014/chart" uri="{C3380CC4-5D6E-409C-BE32-E72D297353CC}">
                <c16:uniqueId val="{00000010-06C7-514A-97A9-3BB727592CCA}"/>
              </c:ext>
            </c:extLst>
          </c:dPt>
          <c:dPt>
            <c:idx val="12"/>
            <c:marker>
              <c:symbol val="none"/>
            </c:marker>
            <c:bubble3D val="0"/>
            <c:extLst>
              <c:ext xmlns:c16="http://schemas.microsoft.com/office/drawing/2014/chart" uri="{C3380CC4-5D6E-409C-BE32-E72D297353CC}">
                <c16:uniqueId val="{00000011-06C7-514A-97A9-3BB727592CCA}"/>
              </c:ext>
            </c:extLst>
          </c:dPt>
          <c:cat>
            <c:numRef>
              <c:f>List1!$A$2:$A$14</c:f>
              <c:numCache>
                <c:formatCode>General</c:formatCode>
                <c:ptCount val="13"/>
                <c:pt idx="0">
                  <c:v>11</c:v>
                </c:pt>
                <c:pt idx="1">
                  <c:v>25.1</c:v>
                </c:pt>
                <c:pt idx="2">
                  <c:v>51.4</c:v>
                </c:pt>
                <c:pt idx="3">
                  <c:v>65</c:v>
                </c:pt>
                <c:pt idx="4">
                  <c:v>288.8</c:v>
                </c:pt>
                <c:pt idx="5">
                  <c:v>970</c:v>
                </c:pt>
                <c:pt idx="6">
                  <c:v>1400</c:v>
                </c:pt>
                <c:pt idx="7">
                  <c:v>1600</c:v>
                </c:pt>
                <c:pt idx="8">
                  <c:v>1900</c:v>
                </c:pt>
                <c:pt idx="9">
                  <c:v>2200</c:v>
                </c:pt>
                <c:pt idx="10">
                  <c:v>2400</c:v>
                </c:pt>
                <c:pt idx="11">
                  <c:v>2500</c:v>
                </c:pt>
                <c:pt idx="12">
                  <c:v>2800</c:v>
                </c:pt>
              </c:numCache>
            </c:numRef>
          </c:cat>
          <c:val>
            <c:numRef>
              <c:f>List1!$C$2:$C$14</c:f>
              <c:numCache>
                <c:formatCode>General</c:formatCode>
                <c:ptCount val="13"/>
                <c:pt idx="0">
                  <c:v>11.651589999999999</c:v>
                </c:pt>
                <c:pt idx="1">
                  <c:v>12.563718999999999</c:v>
                </c:pt>
                <c:pt idx="2">
                  <c:v>14.265065999999999</c:v>
                </c:pt>
                <c:pt idx="3">
                  <c:v>15.144849999999998</c:v>
                </c:pt>
                <c:pt idx="4">
                  <c:v>29.622472000000002</c:v>
                </c:pt>
                <c:pt idx="5">
                  <c:v>73.689300000000003</c:v>
                </c:pt>
                <c:pt idx="6">
                  <c:v>101.506</c:v>
                </c:pt>
                <c:pt idx="7">
                  <c:v>114.44399999999999</c:v>
                </c:pt>
                <c:pt idx="8">
                  <c:v>133.851</c:v>
                </c:pt>
                <c:pt idx="9">
                  <c:v>153.25799999999998</c:v>
                </c:pt>
                <c:pt idx="10">
                  <c:v>166.196</c:v>
                </c:pt>
                <c:pt idx="11">
                  <c:v>172.66499999999999</c:v>
                </c:pt>
                <c:pt idx="12">
                  <c:v>192.072</c:v>
                </c:pt>
              </c:numCache>
            </c:numRef>
          </c:val>
          <c:smooth val="0"/>
          <c:extLst>
            <c:ext xmlns:c16="http://schemas.microsoft.com/office/drawing/2014/chart" uri="{C3380CC4-5D6E-409C-BE32-E72D297353CC}">
              <c16:uniqueId val="{00000001-06C7-514A-97A9-3BB727592CCA}"/>
            </c:ext>
          </c:extLst>
        </c:ser>
        <c:dLbls>
          <c:showLegendKey val="0"/>
          <c:showVal val="0"/>
          <c:showCatName val="0"/>
          <c:showSerName val="0"/>
          <c:showPercent val="0"/>
          <c:showBubbleSize val="0"/>
        </c:dLbls>
        <c:marker val="1"/>
        <c:smooth val="0"/>
        <c:axId val="1847494400"/>
        <c:axId val="1973564352"/>
      </c:lineChart>
      <c:catAx>
        <c:axId val="18474944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95000"/>
                    <a:lumOff val="5000"/>
                  </a:schemeClr>
                </a:solidFill>
                <a:latin typeface="+mn-lt"/>
                <a:ea typeface="+mn-ea"/>
                <a:cs typeface="+mn-cs"/>
              </a:defRPr>
            </a:pPr>
            <a:endParaRPr lang="cs-CZ"/>
          </a:p>
        </c:txPr>
        <c:crossAx val="1973564352"/>
        <c:crosses val="autoZero"/>
        <c:auto val="1"/>
        <c:lblAlgn val="ctr"/>
        <c:lblOffset val="100"/>
        <c:noMultiLvlLbl val="0"/>
      </c:catAx>
      <c:valAx>
        <c:axId val="19735643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95000"/>
                        <a:lumOff val="5000"/>
                      </a:schemeClr>
                    </a:solidFill>
                    <a:latin typeface="+mn-lt"/>
                    <a:ea typeface="+mn-ea"/>
                    <a:cs typeface="+mn-cs"/>
                  </a:defRPr>
                </a:pPr>
                <a:r>
                  <a:rPr lang="cs-CZ" dirty="0">
                    <a:solidFill>
                      <a:schemeClr val="tx1">
                        <a:lumMod val="95000"/>
                        <a:lumOff val="5000"/>
                      </a:schemeClr>
                    </a:solidFill>
                  </a:rPr>
                  <a:t>Počty požárů FVE</a:t>
                </a:r>
              </a:p>
            </c:rich>
          </c:tx>
          <c:layout>
            <c:manualLayout>
              <c:xMode val="edge"/>
              <c:yMode val="edge"/>
              <c:x val="4.5022038199072382E-3"/>
              <c:y val="0.33359844942280065"/>
            </c:manualLayout>
          </c:layout>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95000"/>
                      <a:lumOff val="5000"/>
                    </a:schemeClr>
                  </a:solidFill>
                  <a:latin typeface="+mn-lt"/>
                  <a:ea typeface="+mn-ea"/>
                  <a:cs typeface="+mn-cs"/>
                </a:defRPr>
              </a:pPr>
              <a:endParaRPr lang="cs-CZ"/>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95000"/>
                    <a:lumOff val="5000"/>
                  </a:schemeClr>
                </a:solidFill>
                <a:latin typeface="+mn-lt"/>
                <a:ea typeface="+mn-ea"/>
                <a:cs typeface="+mn-cs"/>
              </a:defRPr>
            </a:pPr>
            <a:endParaRPr lang="cs-CZ"/>
          </a:p>
        </c:txPr>
        <c:crossAx val="1847494400"/>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cs-CZ"/>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cs-CZ"/>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Grafy!$A$64</c:f>
              <c:strCache>
                <c:ptCount val="1"/>
                <c:pt idx="0">
                  <c:v>Pesimistický scénář</c:v>
                </c:pt>
              </c:strCache>
            </c:strRef>
          </c:tx>
          <c:spPr>
            <a:solidFill>
              <a:srgbClr val="B40000"/>
            </a:solidFill>
            <a:ln>
              <a:noFill/>
            </a:ln>
            <a:effectLst/>
          </c:spPr>
          <c:invertIfNegative val="0"/>
          <c:cat>
            <c:numRef>
              <c:f>Grafy!$B$63:$N$63</c:f>
              <c:numCache>
                <c:formatCode>General</c:formatCode>
                <c:ptCount val="13"/>
                <c:pt idx="0">
                  <c:v>2018</c:v>
                </c:pt>
                <c:pt idx="1">
                  <c:v>2019</c:v>
                </c:pt>
                <c:pt idx="2">
                  <c:v>2020</c:v>
                </c:pt>
                <c:pt idx="3">
                  <c:v>2021</c:v>
                </c:pt>
                <c:pt idx="4">
                  <c:v>2022</c:v>
                </c:pt>
                <c:pt idx="5">
                  <c:v>2023</c:v>
                </c:pt>
                <c:pt idx="6">
                  <c:v>2024</c:v>
                </c:pt>
                <c:pt idx="7">
                  <c:v>2025</c:v>
                </c:pt>
                <c:pt idx="8">
                  <c:v>2026</c:v>
                </c:pt>
                <c:pt idx="9">
                  <c:v>2027</c:v>
                </c:pt>
                <c:pt idx="10">
                  <c:v>2028</c:v>
                </c:pt>
                <c:pt idx="11">
                  <c:v>2029</c:v>
                </c:pt>
                <c:pt idx="12">
                  <c:v>2030</c:v>
                </c:pt>
              </c:numCache>
            </c:numRef>
          </c:cat>
          <c:val>
            <c:numRef>
              <c:f>Grafy!$B$64:$N$64</c:f>
              <c:numCache>
                <c:formatCode>General</c:formatCode>
                <c:ptCount val="13"/>
                <c:pt idx="0">
                  <c:v>2211</c:v>
                </c:pt>
                <c:pt idx="1">
                  <c:v>2225.1</c:v>
                </c:pt>
                <c:pt idx="2">
                  <c:v>2251.4</c:v>
                </c:pt>
                <c:pt idx="3">
                  <c:v>2265</c:v>
                </c:pt>
                <c:pt idx="4">
                  <c:v>2488.8000000000002</c:v>
                </c:pt>
                <c:pt idx="5">
                  <c:v>3458.8</c:v>
                </c:pt>
                <c:pt idx="6">
                  <c:v>4508.8</c:v>
                </c:pt>
                <c:pt idx="7">
                  <c:v>5558.8</c:v>
                </c:pt>
                <c:pt idx="8">
                  <c:v>6458.8</c:v>
                </c:pt>
                <c:pt idx="9">
                  <c:v>7358.8</c:v>
                </c:pt>
                <c:pt idx="10">
                  <c:v>8258.7999999999993</c:v>
                </c:pt>
                <c:pt idx="11">
                  <c:v>9158.7999999999993</c:v>
                </c:pt>
                <c:pt idx="12">
                  <c:v>10158.799999999999</c:v>
                </c:pt>
              </c:numCache>
            </c:numRef>
          </c:val>
          <c:extLst>
            <c:ext xmlns:c16="http://schemas.microsoft.com/office/drawing/2014/chart" uri="{C3380CC4-5D6E-409C-BE32-E72D297353CC}">
              <c16:uniqueId val="{00000000-8339-D847-9876-46FFEA792516}"/>
            </c:ext>
          </c:extLst>
        </c:ser>
        <c:ser>
          <c:idx val="1"/>
          <c:order val="1"/>
          <c:tx>
            <c:strRef>
              <c:f>Grafy!$A$65</c:f>
              <c:strCache>
                <c:ptCount val="1"/>
                <c:pt idx="0">
                  <c:v>Realistický scénář</c:v>
                </c:pt>
              </c:strCache>
            </c:strRef>
          </c:tx>
          <c:spPr>
            <a:solidFill>
              <a:srgbClr val="E00000"/>
            </a:solidFill>
            <a:ln>
              <a:noFill/>
            </a:ln>
            <a:effectLst/>
          </c:spPr>
          <c:invertIfNegative val="0"/>
          <c:cat>
            <c:numRef>
              <c:f>Grafy!$B$63:$N$63</c:f>
              <c:numCache>
                <c:formatCode>General</c:formatCode>
                <c:ptCount val="13"/>
                <c:pt idx="0">
                  <c:v>2018</c:v>
                </c:pt>
                <c:pt idx="1">
                  <c:v>2019</c:v>
                </c:pt>
                <c:pt idx="2">
                  <c:v>2020</c:v>
                </c:pt>
                <c:pt idx="3">
                  <c:v>2021</c:v>
                </c:pt>
                <c:pt idx="4">
                  <c:v>2022</c:v>
                </c:pt>
                <c:pt idx="5">
                  <c:v>2023</c:v>
                </c:pt>
                <c:pt idx="6">
                  <c:v>2024</c:v>
                </c:pt>
                <c:pt idx="7">
                  <c:v>2025</c:v>
                </c:pt>
                <c:pt idx="8">
                  <c:v>2026</c:v>
                </c:pt>
                <c:pt idx="9">
                  <c:v>2027</c:v>
                </c:pt>
                <c:pt idx="10">
                  <c:v>2028</c:v>
                </c:pt>
                <c:pt idx="11">
                  <c:v>2029</c:v>
                </c:pt>
                <c:pt idx="12">
                  <c:v>2030</c:v>
                </c:pt>
              </c:numCache>
            </c:numRef>
          </c:cat>
          <c:val>
            <c:numRef>
              <c:f>Grafy!$B$65:$N$65</c:f>
              <c:numCache>
                <c:formatCode>General</c:formatCode>
                <c:ptCount val="13"/>
                <c:pt idx="4">
                  <c:v>2488.8000000000002</c:v>
                </c:pt>
                <c:pt idx="5">
                  <c:v>3458.8</c:v>
                </c:pt>
                <c:pt idx="6">
                  <c:v>4508.8</c:v>
                </c:pt>
                <c:pt idx="7">
                  <c:v>5608.8</c:v>
                </c:pt>
                <c:pt idx="8">
                  <c:v>6758.8</c:v>
                </c:pt>
                <c:pt idx="9">
                  <c:v>7958.8</c:v>
                </c:pt>
                <c:pt idx="10">
                  <c:v>9258.7999999999993</c:v>
                </c:pt>
                <c:pt idx="11">
                  <c:v>10658.8</c:v>
                </c:pt>
                <c:pt idx="12">
                  <c:v>12158.8</c:v>
                </c:pt>
              </c:numCache>
            </c:numRef>
          </c:val>
          <c:extLst>
            <c:ext xmlns:c16="http://schemas.microsoft.com/office/drawing/2014/chart" uri="{C3380CC4-5D6E-409C-BE32-E72D297353CC}">
              <c16:uniqueId val="{00000001-8339-D847-9876-46FFEA792516}"/>
            </c:ext>
          </c:extLst>
        </c:ser>
        <c:ser>
          <c:idx val="2"/>
          <c:order val="2"/>
          <c:tx>
            <c:strRef>
              <c:f>Grafy!$A$66</c:f>
              <c:strCache>
                <c:ptCount val="1"/>
                <c:pt idx="0">
                  <c:v>Optimistický scénář</c:v>
                </c:pt>
              </c:strCache>
            </c:strRef>
          </c:tx>
          <c:spPr>
            <a:solidFill>
              <a:srgbClr val="FF0000"/>
            </a:solidFill>
            <a:ln>
              <a:noFill/>
            </a:ln>
            <a:effectLst/>
          </c:spPr>
          <c:invertIfNegative val="0"/>
          <c:cat>
            <c:numRef>
              <c:f>Grafy!$B$63:$N$63</c:f>
              <c:numCache>
                <c:formatCode>General</c:formatCode>
                <c:ptCount val="13"/>
                <c:pt idx="0">
                  <c:v>2018</c:v>
                </c:pt>
                <c:pt idx="1">
                  <c:v>2019</c:v>
                </c:pt>
                <c:pt idx="2">
                  <c:v>2020</c:v>
                </c:pt>
                <c:pt idx="3">
                  <c:v>2021</c:v>
                </c:pt>
                <c:pt idx="4">
                  <c:v>2022</c:v>
                </c:pt>
                <c:pt idx="5">
                  <c:v>2023</c:v>
                </c:pt>
                <c:pt idx="6">
                  <c:v>2024</c:v>
                </c:pt>
                <c:pt idx="7">
                  <c:v>2025</c:v>
                </c:pt>
                <c:pt idx="8">
                  <c:v>2026</c:v>
                </c:pt>
                <c:pt idx="9">
                  <c:v>2027</c:v>
                </c:pt>
                <c:pt idx="10">
                  <c:v>2028</c:v>
                </c:pt>
                <c:pt idx="11">
                  <c:v>2029</c:v>
                </c:pt>
                <c:pt idx="12">
                  <c:v>2030</c:v>
                </c:pt>
              </c:numCache>
            </c:numRef>
          </c:cat>
          <c:val>
            <c:numRef>
              <c:f>Grafy!$B$66:$N$66</c:f>
              <c:numCache>
                <c:formatCode>General</c:formatCode>
                <c:ptCount val="13"/>
                <c:pt idx="4">
                  <c:v>2488.8000000000002</c:v>
                </c:pt>
                <c:pt idx="5">
                  <c:v>3458.8</c:v>
                </c:pt>
                <c:pt idx="6">
                  <c:v>4858.8</c:v>
                </c:pt>
                <c:pt idx="7">
                  <c:v>6458.8</c:v>
                </c:pt>
                <c:pt idx="8">
                  <c:v>8358.7999999999993</c:v>
                </c:pt>
                <c:pt idx="9">
                  <c:v>10558.8</c:v>
                </c:pt>
                <c:pt idx="10">
                  <c:v>12958.8</c:v>
                </c:pt>
                <c:pt idx="11">
                  <c:v>15458.8</c:v>
                </c:pt>
                <c:pt idx="12">
                  <c:v>18258.8</c:v>
                </c:pt>
              </c:numCache>
            </c:numRef>
          </c:val>
          <c:extLst>
            <c:ext xmlns:c16="http://schemas.microsoft.com/office/drawing/2014/chart" uri="{C3380CC4-5D6E-409C-BE32-E72D297353CC}">
              <c16:uniqueId val="{00000002-8339-D847-9876-46FFEA792516}"/>
            </c:ext>
          </c:extLst>
        </c:ser>
        <c:ser>
          <c:idx val="3"/>
          <c:order val="3"/>
          <c:tx>
            <c:strRef>
              <c:f>Grafy!$A$67</c:f>
              <c:strCache>
                <c:ptCount val="1"/>
                <c:pt idx="0">
                  <c:v>Cíl vlády 2030</c:v>
                </c:pt>
              </c:strCache>
            </c:strRef>
          </c:tx>
          <c:spPr>
            <a:solidFill>
              <a:schemeClr val="bg1">
                <a:lumMod val="85000"/>
              </a:schemeClr>
            </a:solidFill>
            <a:ln>
              <a:noFill/>
            </a:ln>
            <a:effectLst/>
          </c:spPr>
          <c:invertIfNegative val="0"/>
          <c:cat>
            <c:numRef>
              <c:f>Grafy!$B$63:$N$63</c:f>
              <c:numCache>
                <c:formatCode>General</c:formatCode>
                <c:ptCount val="13"/>
                <c:pt idx="0">
                  <c:v>2018</c:v>
                </c:pt>
                <c:pt idx="1">
                  <c:v>2019</c:v>
                </c:pt>
                <c:pt idx="2">
                  <c:v>2020</c:v>
                </c:pt>
                <c:pt idx="3">
                  <c:v>2021</c:v>
                </c:pt>
                <c:pt idx="4">
                  <c:v>2022</c:v>
                </c:pt>
                <c:pt idx="5">
                  <c:v>2023</c:v>
                </c:pt>
                <c:pt idx="6">
                  <c:v>2024</c:v>
                </c:pt>
                <c:pt idx="7">
                  <c:v>2025</c:v>
                </c:pt>
                <c:pt idx="8">
                  <c:v>2026</c:v>
                </c:pt>
                <c:pt idx="9">
                  <c:v>2027</c:v>
                </c:pt>
                <c:pt idx="10">
                  <c:v>2028</c:v>
                </c:pt>
                <c:pt idx="11">
                  <c:v>2029</c:v>
                </c:pt>
                <c:pt idx="12">
                  <c:v>2030</c:v>
                </c:pt>
              </c:numCache>
            </c:numRef>
          </c:cat>
          <c:val>
            <c:numRef>
              <c:f>Grafy!$B$67:$N$67</c:f>
              <c:numCache>
                <c:formatCode>General</c:formatCode>
                <c:ptCount val="13"/>
                <c:pt idx="4">
                  <c:v>2488.8000000000002</c:v>
                </c:pt>
                <c:pt idx="5">
                  <c:v>2488.8000000000002</c:v>
                </c:pt>
                <c:pt idx="6">
                  <c:v>3578.8</c:v>
                </c:pt>
                <c:pt idx="7">
                  <c:v>4668.8</c:v>
                </c:pt>
                <c:pt idx="8">
                  <c:v>5758.8</c:v>
                </c:pt>
                <c:pt idx="9">
                  <c:v>6848.8</c:v>
                </c:pt>
                <c:pt idx="10">
                  <c:v>7938.8</c:v>
                </c:pt>
                <c:pt idx="11">
                  <c:v>9028.7999999999993</c:v>
                </c:pt>
                <c:pt idx="12">
                  <c:v>10118.799999999999</c:v>
                </c:pt>
              </c:numCache>
            </c:numRef>
          </c:val>
          <c:extLst>
            <c:ext xmlns:c16="http://schemas.microsoft.com/office/drawing/2014/chart" uri="{C3380CC4-5D6E-409C-BE32-E72D297353CC}">
              <c16:uniqueId val="{00000003-8339-D847-9876-46FFEA792516}"/>
            </c:ext>
          </c:extLst>
        </c:ser>
        <c:dLbls>
          <c:showLegendKey val="0"/>
          <c:showVal val="0"/>
          <c:showCatName val="0"/>
          <c:showSerName val="0"/>
          <c:showPercent val="0"/>
          <c:showBubbleSize val="0"/>
        </c:dLbls>
        <c:gapWidth val="219"/>
        <c:overlap val="-27"/>
        <c:axId val="45899887"/>
        <c:axId val="46041647"/>
      </c:barChart>
      <c:catAx>
        <c:axId val="4589988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95000"/>
                    <a:lumOff val="5000"/>
                  </a:schemeClr>
                </a:solidFill>
                <a:latin typeface="+mn-lt"/>
                <a:ea typeface="+mn-ea"/>
                <a:cs typeface="+mn-cs"/>
              </a:defRPr>
            </a:pPr>
            <a:endParaRPr lang="cs-CZ"/>
          </a:p>
        </c:txPr>
        <c:crossAx val="46041647"/>
        <c:crosses val="autoZero"/>
        <c:auto val="1"/>
        <c:lblAlgn val="ctr"/>
        <c:lblOffset val="100"/>
        <c:noMultiLvlLbl val="0"/>
      </c:catAx>
      <c:valAx>
        <c:axId val="4604164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95000"/>
                    <a:lumOff val="5000"/>
                  </a:schemeClr>
                </a:solidFill>
                <a:latin typeface="+mn-lt"/>
                <a:ea typeface="+mn-ea"/>
                <a:cs typeface="+mn-cs"/>
              </a:defRPr>
            </a:pPr>
            <a:endParaRPr lang="cs-CZ"/>
          </a:p>
        </c:txPr>
        <c:crossAx val="4589988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95000"/>
                  <a:lumOff val="5000"/>
                </a:schemeClr>
              </a:solidFill>
              <a:latin typeface="+mn-lt"/>
              <a:ea typeface="+mn-ea"/>
              <a:cs typeface="+mn-cs"/>
            </a:defRPr>
          </a:pPr>
          <a:endParaRPr lang="cs-CZ"/>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cs-CZ"/>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862" b="0" i="0" u="none" strike="noStrike" kern="1200" spc="0" baseline="0">
                <a:solidFill>
                  <a:prstClr val="black">
                    <a:lumMod val="65000"/>
                    <a:lumOff val="35000"/>
                  </a:prstClr>
                </a:solidFill>
                <a:latin typeface="+mn-lt"/>
                <a:ea typeface="+mn-ea"/>
                <a:cs typeface="+mn-cs"/>
              </a:defRPr>
            </a:pPr>
            <a:r>
              <a:rPr lang="en-US" sz="1400" b="1" dirty="0" err="1">
                <a:solidFill>
                  <a:schemeClr val="tx1">
                    <a:lumMod val="95000"/>
                    <a:lumOff val="5000"/>
                  </a:schemeClr>
                </a:solidFill>
              </a:rPr>
              <a:t>Příčiny</a:t>
            </a:r>
            <a:r>
              <a:rPr lang="en-US" sz="1400" b="1" dirty="0">
                <a:solidFill>
                  <a:schemeClr val="tx1">
                    <a:lumMod val="95000"/>
                    <a:lumOff val="5000"/>
                  </a:schemeClr>
                </a:solidFill>
              </a:rPr>
              <a:t> </a:t>
            </a:r>
            <a:r>
              <a:rPr lang="en-US" sz="1400" b="1" dirty="0" err="1">
                <a:solidFill>
                  <a:schemeClr val="tx1">
                    <a:lumMod val="95000"/>
                    <a:lumOff val="5000"/>
                  </a:schemeClr>
                </a:solidFill>
              </a:rPr>
              <a:t>požárů</a:t>
            </a:r>
            <a:r>
              <a:rPr lang="en-US" sz="1400" b="1" dirty="0">
                <a:solidFill>
                  <a:schemeClr val="tx1">
                    <a:lumMod val="95000"/>
                    <a:lumOff val="5000"/>
                  </a:schemeClr>
                </a:solidFill>
              </a:rPr>
              <a:t> FVE </a:t>
            </a:r>
            <a:r>
              <a:rPr lang="en-US" sz="1400" b="1" dirty="0" err="1">
                <a:solidFill>
                  <a:schemeClr val="tx1">
                    <a:lumMod val="95000"/>
                    <a:lumOff val="5000"/>
                  </a:schemeClr>
                </a:solidFill>
              </a:rPr>
              <a:t>dle</a:t>
            </a:r>
            <a:r>
              <a:rPr lang="en-US" sz="1400" b="1" dirty="0">
                <a:solidFill>
                  <a:schemeClr val="tx1">
                    <a:lumMod val="95000"/>
                    <a:lumOff val="5000"/>
                  </a:schemeClr>
                </a:solidFill>
              </a:rPr>
              <a:t> </a:t>
            </a:r>
            <a:r>
              <a:rPr lang="en-US" sz="1400" b="1" dirty="0" err="1">
                <a:solidFill>
                  <a:schemeClr val="tx1">
                    <a:lumMod val="95000"/>
                    <a:lumOff val="5000"/>
                  </a:schemeClr>
                </a:solidFill>
              </a:rPr>
              <a:t>studie</a:t>
            </a:r>
            <a:r>
              <a:rPr lang="en-US" sz="1400" b="1" dirty="0">
                <a:solidFill>
                  <a:schemeClr val="tx1">
                    <a:lumMod val="95000"/>
                    <a:lumOff val="5000"/>
                  </a:schemeClr>
                </a:solidFill>
              </a:rPr>
              <a:t> </a:t>
            </a:r>
            <a:r>
              <a:rPr lang="en-US" sz="1400" b="1" dirty="0" err="1">
                <a:solidFill>
                  <a:schemeClr val="tx1">
                    <a:lumMod val="95000"/>
                    <a:lumOff val="5000"/>
                  </a:schemeClr>
                </a:solidFill>
              </a:rPr>
              <a:t>Edinburské</a:t>
            </a:r>
            <a:r>
              <a:rPr lang="en-US" sz="1400" b="1" dirty="0">
                <a:solidFill>
                  <a:schemeClr val="tx1">
                    <a:lumMod val="95000"/>
                    <a:lumOff val="5000"/>
                  </a:schemeClr>
                </a:solidFill>
              </a:rPr>
              <a:t> </a:t>
            </a:r>
            <a:r>
              <a:rPr lang="en-US" sz="1400" b="1" dirty="0" err="1">
                <a:solidFill>
                  <a:schemeClr val="tx1">
                    <a:lumMod val="95000"/>
                    <a:lumOff val="5000"/>
                  </a:schemeClr>
                </a:solidFill>
              </a:rPr>
              <a:t>Univerzity</a:t>
            </a:r>
            <a:r>
              <a:rPr lang="en-US" sz="1400" b="1" dirty="0">
                <a:solidFill>
                  <a:schemeClr val="tx1">
                    <a:lumMod val="95000"/>
                    <a:lumOff val="5000"/>
                  </a:schemeClr>
                </a:solidFill>
              </a:rPr>
              <a:t> 2021</a:t>
            </a:r>
          </a:p>
          <a:p>
            <a:pPr marL="0" marR="0" lvl="0" indent="0" algn="ctr" defTabSz="914400" rtl="0" eaLnBrk="1" fontAlgn="auto" latinLnBrk="0" hangingPunct="1">
              <a:lnSpc>
                <a:spcPct val="100000"/>
              </a:lnSpc>
              <a:spcBef>
                <a:spcPts val="0"/>
              </a:spcBef>
              <a:spcAft>
                <a:spcPts val="0"/>
              </a:spcAft>
              <a:buClrTx/>
              <a:buSzTx/>
              <a:buFontTx/>
              <a:buNone/>
              <a:tabLst/>
              <a:defRPr>
                <a:solidFill>
                  <a:prstClr val="black">
                    <a:lumMod val="65000"/>
                    <a:lumOff val="35000"/>
                  </a:prstClr>
                </a:solidFill>
              </a:defRPr>
            </a:pPr>
            <a:endParaRPr lang="en-US" dirty="0"/>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862" b="0" i="0" u="none" strike="noStrike" kern="1200" spc="0" baseline="0">
              <a:solidFill>
                <a:prstClr val="black">
                  <a:lumMod val="65000"/>
                  <a:lumOff val="35000"/>
                </a:prstClr>
              </a:solidFill>
              <a:latin typeface="+mn-lt"/>
              <a:ea typeface="+mn-ea"/>
              <a:cs typeface="+mn-cs"/>
            </a:defRPr>
          </a:pPr>
          <a:endParaRPr lang="cs-CZ"/>
        </a:p>
      </c:txPr>
    </c:title>
    <c:autoTitleDeleted val="0"/>
    <c:plotArea>
      <c:layout/>
      <c:barChart>
        <c:barDir val="col"/>
        <c:grouping val="clustered"/>
        <c:varyColors val="0"/>
        <c:ser>
          <c:idx val="0"/>
          <c:order val="0"/>
          <c:tx>
            <c:strRef>
              <c:f>List1!$B$1</c:f>
              <c:strCache>
                <c:ptCount val="1"/>
                <c:pt idx="0">
                  <c:v>Řada 1</c:v>
                </c:pt>
              </c:strCache>
            </c:strRef>
          </c:tx>
          <c:spPr>
            <a:solidFill>
              <a:schemeClr val="accent1"/>
            </a:solidFill>
            <a:ln>
              <a:noFill/>
            </a:ln>
            <a:effectLst/>
          </c:spPr>
          <c:invertIfNegative val="0"/>
          <c:dPt>
            <c:idx val="0"/>
            <c:invertIfNegative val="0"/>
            <c:bubble3D val="0"/>
            <c:spPr>
              <a:solidFill>
                <a:schemeClr val="bg1">
                  <a:lumMod val="75000"/>
                </a:schemeClr>
              </a:solidFill>
              <a:ln>
                <a:noFill/>
              </a:ln>
              <a:effectLst/>
            </c:spPr>
            <c:extLst>
              <c:ext xmlns:c16="http://schemas.microsoft.com/office/drawing/2014/chart" uri="{C3380CC4-5D6E-409C-BE32-E72D297353CC}">
                <c16:uniqueId val="{00000003-CF11-F149-AD26-610A74BE818B}"/>
              </c:ext>
            </c:extLst>
          </c:dPt>
          <c:dPt>
            <c:idx val="1"/>
            <c:invertIfNegative val="0"/>
            <c:bubble3D val="0"/>
            <c:spPr>
              <a:solidFill>
                <a:schemeClr val="bg1">
                  <a:lumMod val="75000"/>
                </a:schemeClr>
              </a:solidFill>
              <a:ln>
                <a:noFill/>
              </a:ln>
              <a:effectLst/>
            </c:spPr>
            <c:extLst>
              <c:ext xmlns:c16="http://schemas.microsoft.com/office/drawing/2014/chart" uri="{C3380CC4-5D6E-409C-BE32-E72D297353CC}">
                <c16:uniqueId val="{00000007-CF11-F149-AD26-610A74BE818B}"/>
              </c:ext>
            </c:extLst>
          </c:dPt>
          <c:dPt>
            <c:idx val="2"/>
            <c:invertIfNegative val="0"/>
            <c:bubble3D val="0"/>
            <c:spPr>
              <a:solidFill>
                <a:schemeClr val="bg1">
                  <a:lumMod val="75000"/>
                </a:schemeClr>
              </a:solidFill>
              <a:ln>
                <a:noFill/>
              </a:ln>
              <a:effectLst/>
            </c:spPr>
            <c:extLst>
              <c:ext xmlns:c16="http://schemas.microsoft.com/office/drawing/2014/chart" uri="{C3380CC4-5D6E-409C-BE32-E72D297353CC}">
                <c16:uniqueId val="{00000004-CF11-F149-AD26-610A74BE818B}"/>
              </c:ext>
            </c:extLst>
          </c:dPt>
          <c:dPt>
            <c:idx val="3"/>
            <c:invertIfNegative val="0"/>
            <c:bubble3D val="0"/>
            <c:spPr>
              <a:solidFill>
                <a:schemeClr val="bg1">
                  <a:lumMod val="75000"/>
                </a:schemeClr>
              </a:solidFill>
              <a:ln>
                <a:noFill/>
              </a:ln>
              <a:effectLst/>
            </c:spPr>
            <c:extLst>
              <c:ext xmlns:c16="http://schemas.microsoft.com/office/drawing/2014/chart" uri="{C3380CC4-5D6E-409C-BE32-E72D297353CC}">
                <c16:uniqueId val="{00000005-CF11-F149-AD26-610A74BE818B}"/>
              </c:ext>
            </c:extLst>
          </c:dPt>
          <c:dPt>
            <c:idx val="4"/>
            <c:invertIfNegative val="0"/>
            <c:bubble3D val="0"/>
            <c:spPr>
              <a:solidFill>
                <a:srgbClr val="FF0000"/>
              </a:solidFill>
              <a:ln>
                <a:noFill/>
              </a:ln>
              <a:effectLst/>
            </c:spPr>
            <c:extLst>
              <c:ext xmlns:c16="http://schemas.microsoft.com/office/drawing/2014/chart" uri="{C3380CC4-5D6E-409C-BE32-E72D297353CC}">
                <c16:uniqueId val="{00000008-CF11-F149-AD26-610A74BE818B}"/>
              </c:ext>
            </c:extLst>
          </c:dPt>
          <c:dPt>
            <c:idx val="5"/>
            <c:invertIfNegative val="0"/>
            <c:bubble3D val="0"/>
            <c:spPr>
              <a:solidFill>
                <a:srgbClr val="FF0000"/>
              </a:solidFill>
              <a:ln>
                <a:noFill/>
              </a:ln>
              <a:effectLst/>
            </c:spPr>
            <c:extLst>
              <c:ext xmlns:c16="http://schemas.microsoft.com/office/drawing/2014/chart" uri="{C3380CC4-5D6E-409C-BE32-E72D297353CC}">
                <c16:uniqueId val="{00000009-CF11-F149-AD26-610A74BE818B}"/>
              </c:ext>
            </c:extLst>
          </c:dPt>
          <c:dPt>
            <c:idx val="6"/>
            <c:invertIfNegative val="0"/>
            <c:bubble3D val="0"/>
            <c:spPr>
              <a:solidFill>
                <a:schemeClr val="bg1">
                  <a:lumMod val="75000"/>
                </a:schemeClr>
              </a:solidFill>
              <a:ln>
                <a:noFill/>
              </a:ln>
              <a:effectLst/>
            </c:spPr>
            <c:extLst>
              <c:ext xmlns:c16="http://schemas.microsoft.com/office/drawing/2014/chart" uri="{C3380CC4-5D6E-409C-BE32-E72D297353CC}">
                <c16:uniqueId val="{00000006-CF11-F149-AD26-610A74BE818B}"/>
              </c:ext>
            </c:extLst>
          </c:dPt>
          <c:cat>
            <c:strRef>
              <c:f>List1!$A$2:$A$8</c:f>
              <c:strCache>
                <c:ptCount val="7"/>
                <c:pt idx="0">
                  <c:v>Vznícení panelů</c:v>
                </c:pt>
                <c:pt idx="1">
                  <c:v>Vznícení pojistkového spodku DC</c:v>
                </c:pt>
                <c:pt idx="2">
                  <c:v>Vznícení měniče</c:v>
                </c:pt>
                <c:pt idx="3">
                  <c:v>Vznícení rozvaděče a pojistky</c:v>
                </c:pt>
                <c:pt idx="4">
                  <c:v>Vznícení kabelových rozvodů</c:v>
                </c:pt>
                <c:pt idx="5">
                  <c:v>Vznícení konektorů</c:v>
                </c:pt>
                <c:pt idx="6">
                  <c:v>Důvod neidentifikován</c:v>
                </c:pt>
              </c:strCache>
            </c:strRef>
          </c:cat>
          <c:val>
            <c:numRef>
              <c:f>List1!$B$2:$B$8</c:f>
              <c:numCache>
                <c:formatCode>0%</c:formatCode>
                <c:ptCount val="7"/>
                <c:pt idx="0">
                  <c:v>0.1</c:v>
                </c:pt>
                <c:pt idx="1">
                  <c:v>0.15</c:v>
                </c:pt>
                <c:pt idx="2">
                  <c:v>0.14000000000000001</c:v>
                </c:pt>
                <c:pt idx="3">
                  <c:v>0.05</c:v>
                </c:pt>
                <c:pt idx="4">
                  <c:v>0.06</c:v>
                </c:pt>
                <c:pt idx="5">
                  <c:v>0.16</c:v>
                </c:pt>
                <c:pt idx="6">
                  <c:v>0.33</c:v>
                </c:pt>
              </c:numCache>
            </c:numRef>
          </c:val>
          <c:extLst>
            <c:ext xmlns:c16="http://schemas.microsoft.com/office/drawing/2014/chart" uri="{C3380CC4-5D6E-409C-BE32-E72D297353CC}">
              <c16:uniqueId val="{00000000-CF11-F149-AD26-610A74BE818B}"/>
            </c:ext>
          </c:extLst>
        </c:ser>
        <c:dLbls>
          <c:showLegendKey val="0"/>
          <c:showVal val="0"/>
          <c:showCatName val="0"/>
          <c:showSerName val="0"/>
          <c:showPercent val="0"/>
          <c:showBubbleSize val="0"/>
        </c:dLbls>
        <c:gapWidth val="219"/>
        <c:overlap val="-27"/>
        <c:axId val="678907280"/>
        <c:axId val="1560872976"/>
      </c:barChart>
      <c:catAx>
        <c:axId val="6789072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95000"/>
                    <a:lumOff val="5000"/>
                  </a:schemeClr>
                </a:solidFill>
                <a:latin typeface="+mn-lt"/>
                <a:ea typeface="+mn-ea"/>
                <a:cs typeface="+mn-cs"/>
              </a:defRPr>
            </a:pPr>
            <a:endParaRPr lang="cs-CZ"/>
          </a:p>
        </c:txPr>
        <c:crossAx val="1560872976"/>
        <c:crosses val="autoZero"/>
        <c:auto val="1"/>
        <c:lblAlgn val="ctr"/>
        <c:lblOffset val="100"/>
        <c:noMultiLvlLbl val="0"/>
      </c:catAx>
      <c:valAx>
        <c:axId val="156087297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95000"/>
                    <a:lumOff val="5000"/>
                  </a:schemeClr>
                </a:solidFill>
                <a:latin typeface="+mn-lt"/>
                <a:ea typeface="+mn-ea"/>
                <a:cs typeface="+mn-cs"/>
              </a:defRPr>
            </a:pPr>
            <a:endParaRPr lang="cs-CZ"/>
          </a:p>
        </c:txPr>
        <c:crossAx val="67890728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cs-CZ"/>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0" i="0" u="none" strike="noStrike" kern="1200" spc="0" baseline="0">
                <a:solidFill>
                  <a:schemeClr val="tx1">
                    <a:lumMod val="65000"/>
                    <a:lumOff val="35000"/>
                  </a:schemeClr>
                </a:solidFill>
                <a:latin typeface="+mn-lt"/>
                <a:ea typeface="+mn-ea"/>
                <a:cs typeface="+mn-cs"/>
              </a:defRPr>
            </a:pPr>
            <a:r>
              <a:rPr lang="en-US" sz="1400" b="1" dirty="0" err="1">
                <a:solidFill>
                  <a:schemeClr val="tx1">
                    <a:lumMod val="95000"/>
                    <a:lumOff val="5000"/>
                  </a:schemeClr>
                </a:solidFill>
              </a:rPr>
              <a:t>Příčiny</a:t>
            </a:r>
            <a:r>
              <a:rPr lang="en-US" sz="1400" b="1" dirty="0">
                <a:solidFill>
                  <a:schemeClr val="tx1">
                    <a:lumMod val="95000"/>
                    <a:lumOff val="5000"/>
                  </a:schemeClr>
                </a:solidFill>
              </a:rPr>
              <a:t> </a:t>
            </a:r>
            <a:r>
              <a:rPr lang="en-US" sz="1400" b="1" dirty="0" err="1">
                <a:solidFill>
                  <a:schemeClr val="tx1">
                    <a:lumMod val="95000"/>
                    <a:lumOff val="5000"/>
                  </a:schemeClr>
                </a:solidFill>
              </a:rPr>
              <a:t>požárů</a:t>
            </a:r>
            <a:r>
              <a:rPr lang="en-US" sz="1400" b="1" dirty="0">
                <a:solidFill>
                  <a:schemeClr val="tx1">
                    <a:lumMod val="95000"/>
                    <a:lumOff val="5000"/>
                  </a:schemeClr>
                </a:solidFill>
              </a:rPr>
              <a:t>  FVE – Clean</a:t>
            </a:r>
            <a:r>
              <a:rPr lang="en-US" sz="1400" b="1" baseline="0" dirty="0">
                <a:solidFill>
                  <a:schemeClr val="tx1">
                    <a:lumMod val="95000"/>
                    <a:lumOff val="5000"/>
                  </a:schemeClr>
                </a:solidFill>
              </a:rPr>
              <a:t> Energy Associates 2024 </a:t>
            </a:r>
            <a:endParaRPr lang="en-US" sz="1400" b="1" dirty="0">
              <a:solidFill>
                <a:schemeClr val="tx1">
                  <a:lumMod val="95000"/>
                  <a:lumOff val="5000"/>
                </a:schemeClr>
              </a:solidFill>
            </a:endParaRPr>
          </a:p>
        </c:rich>
      </c:tx>
      <c:overlay val="0"/>
      <c:spPr>
        <a:noFill/>
        <a:ln>
          <a:noFill/>
        </a:ln>
        <a:effectLst/>
      </c:spPr>
      <c:txPr>
        <a:bodyPr rot="0" spcFirstLastPara="1" vertOverflow="ellipsis" vert="horz" wrap="square" anchor="ctr" anchorCtr="1"/>
        <a:lstStyle/>
        <a:p>
          <a:pPr>
            <a:defRPr sz="16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List1!$B$1</c:f>
              <c:strCache>
                <c:ptCount val="1"/>
                <c:pt idx="0">
                  <c:v>Řada 1</c:v>
                </c:pt>
              </c:strCache>
            </c:strRef>
          </c:tx>
          <c:spPr>
            <a:solidFill>
              <a:schemeClr val="accent1"/>
            </a:solidFill>
            <a:ln>
              <a:noFill/>
            </a:ln>
            <a:effectLst/>
          </c:spPr>
          <c:invertIfNegative val="0"/>
          <c:dPt>
            <c:idx val="0"/>
            <c:invertIfNegative val="0"/>
            <c:bubble3D val="0"/>
            <c:spPr>
              <a:solidFill>
                <a:schemeClr val="bg1">
                  <a:lumMod val="75000"/>
                </a:schemeClr>
              </a:solidFill>
              <a:ln>
                <a:noFill/>
              </a:ln>
              <a:effectLst/>
            </c:spPr>
            <c:extLst>
              <c:ext xmlns:c16="http://schemas.microsoft.com/office/drawing/2014/chart" uri="{C3380CC4-5D6E-409C-BE32-E72D297353CC}">
                <c16:uniqueId val="{00000001-A256-1447-8BE9-FD95D92672F6}"/>
              </c:ext>
            </c:extLst>
          </c:dPt>
          <c:dPt>
            <c:idx val="1"/>
            <c:invertIfNegative val="0"/>
            <c:bubble3D val="0"/>
            <c:spPr>
              <a:solidFill>
                <a:schemeClr val="bg1">
                  <a:lumMod val="75000"/>
                </a:schemeClr>
              </a:solidFill>
              <a:ln>
                <a:noFill/>
              </a:ln>
              <a:effectLst/>
            </c:spPr>
            <c:extLst>
              <c:ext xmlns:c16="http://schemas.microsoft.com/office/drawing/2014/chart" uri="{C3380CC4-5D6E-409C-BE32-E72D297353CC}">
                <c16:uniqueId val="{00000003-A256-1447-8BE9-FD95D92672F6}"/>
              </c:ext>
            </c:extLst>
          </c:dPt>
          <c:dPt>
            <c:idx val="2"/>
            <c:invertIfNegative val="0"/>
            <c:bubble3D val="0"/>
            <c:spPr>
              <a:solidFill>
                <a:srgbClr val="FF0000"/>
              </a:solidFill>
              <a:ln>
                <a:noFill/>
              </a:ln>
              <a:effectLst/>
            </c:spPr>
            <c:extLst>
              <c:ext xmlns:c16="http://schemas.microsoft.com/office/drawing/2014/chart" uri="{C3380CC4-5D6E-409C-BE32-E72D297353CC}">
                <c16:uniqueId val="{00000005-A256-1447-8BE9-FD95D92672F6}"/>
              </c:ext>
            </c:extLst>
          </c:dPt>
          <c:dPt>
            <c:idx val="3"/>
            <c:invertIfNegative val="0"/>
            <c:bubble3D val="0"/>
            <c:spPr>
              <a:solidFill>
                <a:srgbClr val="FF0000"/>
              </a:solidFill>
              <a:ln>
                <a:noFill/>
              </a:ln>
              <a:effectLst/>
            </c:spPr>
            <c:extLst>
              <c:ext xmlns:c16="http://schemas.microsoft.com/office/drawing/2014/chart" uri="{C3380CC4-5D6E-409C-BE32-E72D297353CC}">
                <c16:uniqueId val="{00000007-A256-1447-8BE9-FD95D92672F6}"/>
              </c:ext>
            </c:extLst>
          </c:dPt>
          <c:dPt>
            <c:idx val="4"/>
            <c:invertIfNegative val="0"/>
            <c:bubble3D val="0"/>
            <c:spPr>
              <a:solidFill>
                <a:schemeClr val="bg1">
                  <a:lumMod val="75000"/>
                </a:schemeClr>
              </a:solidFill>
              <a:ln>
                <a:noFill/>
              </a:ln>
              <a:effectLst/>
            </c:spPr>
            <c:extLst>
              <c:ext xmlns:c16="http://schemas.microsoft.com/office/drawing/2014/chart" uri="{C3380CC4-5D6E-409C-BE32-E72D297353CC}">
                <c16:uniqueId val="{00000009-A256-1447-8BE9-FD95D92672F6}"/>
              </c:ext>
            </c:extLst>
          </c:dPt>
          <c:dPt>
            <c:idx val="5"/>
            <c:invertIfNegative val="0"/>
            <c:bubble3D val="0"/>
            <c:spPr>
              <a:solidFill>
                <a:schemeClr val="bg1">
                  <a:lumMod val="75000"/>
                </a:schemeClr>
              </a:solidFill>
              <a:ln>
                <a:noFill/>
              </a:ln>
              <a:effectLst/>
            </c:spPr>
            <c:extLst>
              <c:ext xmlns:c16="http://schemas.microsoft.com/office/drawing/2014/chart" uri="{C3380CC4-5D6E-409C-BE32-E72D297353CC}">
                <c16:uniqueId val="{0000000B-A256-1447-8BE9-FD95D92672F6}"/>
              </c:ext>
            </c:extLst>
          </c:dPt>
          <c:dPt>
            <c:idx val="6"/>
            <c:invertIfNegative val="0"/>
            <c:bubble3D val="0"/>
            <c:spPr>
              <a:solidFill>
                <a:srgbClr val="FF0000"/>
              </a:solidFill>
              <a:ln>
                <a:noFill/>
              </a:ln>
              <a:effectLst/>
            </c:spPr>
            <c:extLst>
              <c:ext xmlns:c16="http://schemas.microsoft.com/office/drawing/2014/chart" uri="{C3380CC4-5D6E-409C-BE32-E72D297353CC}">
                <c16:uniqueId val="{0000000D-A256-1447-8BE9-FD95D92672F6}"/>
              </c:ext>
            </c:extLst>
          </c:dPt>
          <c:dPt>
            <c:idx val="7"/>
            <c:invertIfNegative val="0"/>
            <c:bubble3D val="0"/>
            <c:spPr>
              <a:solidFill>
                <a:srgbClr val="FF0000"/>
              </a:solidFill>
              <a:ln>
                <a:noFill/>
              </a:ln>
              <a:effectLst/>
            </c:spPr>
            <c:extLst>
              <c:ext xmlns:c16="http://schemas.microsoft.com/office/drawing/2014/chart" uri="{C3380CC4-5D6E-409C-BE32-E72D297353CC}">
                <c16:uniqueId val="{0000000F-A256-1447-8BE9-FD95D92672F6}"/>
              </c:ext>
            </c:extLst>
          </c:dPt>
          <c:dPt>
            <c:idx val="8"/>
            <c:invertIfNegative val="0"/>
            <c:bubble3D val="0"/>
            <c:spPr>
              <a:solidFill>
                <a:schemeClr val="bg1">
                  <a:lumMod val="75000"/>
                </a:schemeClr>
              </a:solidFill>
              <a:ln>
                <a:noFill/>
              </a:ln>
              <a:effectLst/>
            </c:spPr>
            <c:extLst>
              <c:ext xmlns:c16="http://schemas.microsoft.com/office/drawing/2014/chart" uri="{C3380CC4-5D6E-409C-BE32-E72D297353CC}">
                <c16:uniqueId val="{00000011-A256-1447-8BE9-FD95D92672F6}"/>
              </c:ext>
            </c:extLst>
          </c:dPt>
          <c:cat>
            <c:strRef>
              <c:f>List1!$A$2:$A$10</c:f>
              <c:strCache>
                <c:ptCount val="9"/>
                <c:pt idx="0">
                  <c:v>Špatné uzemění</c:v>
                </c:pt>
                <c:pt idx="1">
                  <c:v>Poškozené panely</c:v>
                </c:pt>
                <c:pt idx="2">
                  <c:v>Křížení konektorů MC4</c:v>
                </c:pt>
                <c:pt idx="3">
                  <c:v>Špatně spojené konektory MC4</c:v>
                </c:pt>
                <c:pt idx="4">
                  <c:v>Špatná ukončení</c:v>
                </c:pt>
                <c:pt idx="5">
                  <c:v>Hotspoty na panelech</c:v>
                </c:pt>
                <c:pt idx="6">
                  <c:v>Ohnuté kabely</c:v>
                </c:pt>
                <c:pt idx="7">
                  <c:v>Poškozené konektory</c:v>
                </c:pt>
                <c:pt idx="8">
                  <c:v>Vniknutí vody</c:v>
                </c:pt>
              </c:strCache>
            </c:strRef>
          </c:cat>
          <c:val>
            <c:numRef>
              <c:f>List1!$B$2:$B$10</c:f>
              <c:numCache>
                <c:formatCode>0%</c:formatCode>
                <c:ptCount val="9"/>
                <c:pt idx="0">
                  <c:v>0.5</c:v>
                </c:pt>
                <c:pt idx="1">
                  <c:v>0.47</c:v>
                </c:pt>
                <c:pt idx="2">
                  <c:v>0.4</c:v>
                </c:pt>
                <c:pt idx="3">
                  <c:v>0.4</c:v>
                </c:pt>
                <c:pt idx="4">
                  <c:v>0.4</c:v>
                </c:pt>
                <c:pt idx="5">
                  <c:v>0.33</c:v>
                </c:pt>
                <c:pt idx="6">
                  <c:v>0.28000000000000003</c:v>
                </c:pt>
                <c:pt idx="7">
                  <c:v>0.27</c:v>
                </c:pt>
                <c:pt idx="8">
                  <c:v>0.27</c:v>
                </c:pt>
              </c:numCache>
            </c:numRef>
          </c:val>
          <c:extLst>
            <c:ext xmlns:c16="http://schemas.microsoft.com/office/drawing/2014/chart" uri="{C3380CC4-5D6E-409C-BE32-E72D297353CC}">
              <c16:uniqueId val="{00000012-A256-1447-8BE9-FD95D92672F6}"/>
            </c:ext>
          </c:extLst>
        </c:ser>
        <c:dLbls>
          <c:showLegendKey val="0"/>
          <c:showVal val="0"/>
          <c:showCatName val="0"/>
          <c:showSerName val="0"/>
          <c:showPercent val="0"/>
          <c:showBubbleSize val="0"/>
        </c:dLbls>
        <c:gapWidth val="219"/>
        <c:overlap val="-27"/>
        <c:axId val="1239301568"/>
        <c:axId val="1633438848"/>
      </c:barChart>
      <c:catAx>
        <c:axId val="1239301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95000"/>
                    <a:lumOff val="5000"/>
                  </a:schemeClr>
                </a:solidFill>
                <a:latin typeface="+mn-lt"/>
                <a:ea typeface="+mn-ea"/>
                <a:cs typeface="+mn-cs"/>
              </a:defRPr>
            </a:pPr>
            <a:endParaRPr lang="cs-CZ"/>
          </a:p>
        </c:txPr>
        <c:crossAx val="1633438848"/>
        <c:crosses val="autoZero"/>
        <c:auto val="1"/>
        <c:lblAlgn val="ctr"/>
        <c:lblOffset val="100"/>
        <c:noMultiLvlLbl val="0"/>
      </c:catAx>
      <c:valAx>
        <c:axId val="163343884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95000"/>
                    <a:lumOff val="5000"/>
                  </a:schemeClr>
                </a:solidFill>
                <a:latin typeface="+mn-lt"/>
                <a:ea typeface="+mn-ea"/>
                <a:cs typeface="+mn-cs"/>
              </a:defRPr>
            </a:pPr>
            <a:endParaRPr lang="cs-CZ"/>
          </a:p>
        </c:txPr>
        <c:crossAx val="123930156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cs-CZ"/>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cs-CZ"/>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1" i="0" u="none" strike="noStrike" kern="1200" cap="all" spc="150" baseline="0">
                <a:solidFill>
                  <a:schemeClr val="tx1">
                    <a:lumMod val="95000"/>
                    <a:lumOff val="5000"/>
                  </a:schemeClr>
                </a:solidFill>
                <a:latin typeface="+mn-lt"/>
                <a:ea typeface="+mn-ea"/>
                <a:cs typeface="+mn-cs"/>
              </a:defRPr>
            </a:pPr>
            <a:r>
              <a:rPr lang="en-US" sz="1600" cap="none" spc="0" baseline="0" dirty="0">
                <a:solidFill>
                  <a:schemeClr val="tx1">
                    <a:lumMod val="95000"/>
                    <a:lumOff val="5000"/>
                  </a:schemeClr>
                </a:solidFill>
              </a:rPr>
              <a:t>Studie </a:t>
            </a:r>
            <a:r>
              <a:rPr lang="en-US" sz="1600" cap="none" spc="0" baseline="0" dirty="0" err="1">
                <a:solidFill>
                  <a:schemeClr val="tx1">
                    <a:lumMod val="95000"/>
                    <a:lumOff val="5000"/>
                  </a:schemeClr>
                </a:solidFill>
              </a:rPr>
              <a:t>ve</a:t>
            </a:r>
            <a:r>
              <a:rPr lang="en-US" sz="1600" cap="none" spc="0" baseline="0" dirty="0">
                <a:solidFill>
                  <a:schemeClr val="tx1">
                    <a:lumMod val="95000"/>
                    <a:lumOff val="5000"/>
                  </a:schemeClr>
                </a:solidFill>
              </a:rPr>
              <a:t> </a:t>
            </a:r>
            <a:r>
              <a:rPr lang="en-US" sz="1600" cap="none" spc="0" baseline="0" dirty="0" err="1">
                <a:solidFill>
                  <a:schemeClr val="tx1">
                    <a:lumMod val="95000"/>
                    <a:lumOff val="5000"/>
                  </a:schemeClr>
                </a:solidFill>
              </a:rPr>
              <a:t>spolupráci</a:t>
            </a:r>
            <a:r>
              <a:rPr lang="en-US" sz="1600" cap="none" spc="0" baseline="0" dirty="0">
                <a:solidFill>
                  <a:schemeClr val="tx1">
                    <a:lumMod val="95000"/>
                    <a:lumOff val="5000"/>
                  </a:schemeClr>
                </a:solidFill>
              </a:rPr>
              <a:t> TÜV </a:t>
            </a:r>
            <a:r>
              <a:rPr lang="en-US" sz="1600" cap="none" spc="0" baseline="0" dirty="0" err="1">
                <a:solidFill>
                  <a:schemeClr val="tx1">
                    <a:lumMod val="95000"/>
                    <a:lumOff val="5000"/>
                  </a:schemeClr>
                </a:solidFill>
              </a:rPr>
              <a:t>Rheinland</a:t>
            </a:r>
            <a:r>
              <a:rPr lang="en-US" sz="1600" cap="none" spc="0" baseline="0" dirty="0">
                <a:solidFill>
                  <a:schemeClr val="tx1">
                    <a:lumMod val="95000"/>
                    <a:lumOff val="5000"/>
                  </a:schemeClr>
                </a:solidFill>
              </a:rPr>
              <a:t> a </a:t>
            </a:r>
            <a:r>
              <a:rPr lang="en-US" sz="1600" cap="none" spc="0" baseline="0" dirty="0" err="1">
                <a:solidFill>
                  <a:schemeClr val="tx1">
                    <a:lumMod val="95000"/>
                    <a:lumOff val="5000"/>
                  </a:schemeClr>
                </a:solidFill>
              </a:rPr>
              <a:t>univerzity</a:t>
            </a:r>
            <a:r>
              <a:rPr lang="en-US" sz="1600" cap="none" spc="0" baseline="0" dirty="0">
                <a:solidFill>
                  <a:schemeClr val="tx1">
                    <a:lumMod val="95000"/>
                    <a:lumOff val="5000"/>
                  </a:schemeClr>
                </a:solidFill>
              </a:rPr>
              <a:t> v Bern</a:t>
            </a: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1" i="0" u="none" strike="noStrike" kern="1200" cap="all" spc="150" baseline="0">
              <a:solidFill>
                <a:schemeClr val="tx1">
                  <a:lumMod val="95000"/>
                  <a:lumOff val="5000"/>
                </a:schemeClr>
              </a:solidFill>
              <a:latin typeface="+mn-lt"/>
              <a:ea typeface="+mn-ea"/>
              <a:cs typeface="+mn-cs"/>
            </a:defRPr>
          </a:pPr>
          <a:endParaRPr lang="cs-CZ"/>
        </a:p>
      </c:txPr>
    </c:title>
    <c:autoTitleDeleted val="0"/>
    <c:plotArea>
      <c:layout/>
      <c:pieChart>
        <c:varyColors val="1"/>
        <c:ser>
          <c:idx val="0"/>
          <c:order val="0"/>
          <c:tx>
            <c:strRef>
              <c:f>List1!$B$1</c:f>
              <c:strCache>
                <c:ptCount val="1"/>
                <c:pt idx="0">
                  <c:v>Prodej</c:v>
                </c:pt>
              </c:strCache>
            </c:strRef>
          </c:tx>
          <c:dPt>
            <c:idx val="0"/>
            <c:bubble3D val="0"/>
            <c:spPr>
              <a:solidFill>
                <a:srgbClr val="E00000"/>
              </a:solidFill>
              <a:ln w="19050">
                <a:solidFill>
                  <a:schemeClr val="lt1"/>
                </a:solidFill>
              </a:ln>
              <a:effectLst>
                <a:innerShdw blurRad="114300">
                  <a:schemeClr val="accent2"/>
                </a:innerShdw>
              </a:effectLst>
            </c:spPr>
            <c:extLst>
              <c:ext xmlns:c16="http://schemas.microsoft.com/office/drawing/2014/chart" uri="{C3380CC4-5D6E-409C-BE32-E72D297353CC}">
                <c16:uniqueId val="{00000001-2A28-5B41-9F6B-325B9944BDDE}"/>
              </c:ext>
            </c:extLst>
          </c:dPt>
          <c:dPt>
            <c:idx val="1"/>
            <c:bubble3D val="0"/>
            <c:spPr>
              <a:solidFill>
                <a:srgbClr val="FF0000"/>
              </a:solidFill>
              <a:ln w="19050">
                <a:solidFill>
                  <a:schemeClr val="lt1"/>
                </a:solidFill>
              </a:ln>
              <a:effectLst>
                <a:innerShdw blurRad="114300">
                  <a:schemeClr val="accent4"/>
                </a:innerShdw>
              </a:effectLst>
            </c:spPr>
            <c:extLst>
              <c:ext xmlns:c16="http://schemas.microsoft.com/office/drawing/2014/chart" uri="{C3380CC4-5D6E-409C-BE32-E72D297353CC}">
                <c16:uniqueId val="{00000003-2A28-5B41-9F6B-325B9944BDDE}"/>
              </c:ext>
            </c:extLst>
          </c:dPt>
          <c:dPt>
            <c:idx val="2"/>
            <c:bubble3D val="0"/>
            <c:spPr>
              <a:solidFill>
                <a:schemeClr val="bg1">
                  <a:lumMod val="50000"/>
                </a:schemeClr>
              </a:solidFill>
              <a:ln w="19050">
                <a:solidFill>
                  <a:schemeClr val="lt1"/>
                </a:solidFill>
              </a:ln>
              <a:effectLst>
                <a:innerShdw blurRad="114300">
                  <a:schemeClr val="accent6"/>
                </a:innerShdw>
              </a:effectLst>
            </c:spPr>
            <c:extLst>
              <c:ext xmlns:c16="http://schemas.microsoft.com/office/drawing/2014/chart" uri="{C3380CC4-5D6E-409C-BE32-E72D297353CC}">
                <c16:uniqueId val="{00000005-2A28-5B41-9F6B-325B9944BDDE}"/>
              </c:ext>
            </c:extLst>
          </c:dPt>
          <c:dPt>
            <c:idx val="3"/>
            <c:bubble3D val="0"/>
            <c:spPr>
              <a:solidFill>
                <a:schemeClr val="bg1">
                  <a:lumMod val="50000"/>
                </a:schemeClr>
              </a:solidFill>
              <a:ln w="19050">
                <a:solidFill>
                  <a:schemeClr val="lt1"/>
                </a:solidFill>
              </a:ln>
              <a:effectLst>
                <a:innerShdw blurRad="114300">
                  <a:schemeClr val="accent2">
                    <a:lumMod val="60000"/>
                  </a:schemeClr>
                </a:innerShdw>
              </a:effectLst>
            </c:spPr>
            <c:extLst>
              <c:ext xmlns:c16="http://schemas.microsoft.com/office/drawing/2014/chart" uri="{C3380CC4-5D6E-409C-BE32-E72D297353CC}">
                <c16:uniqueId val="{00000007-2A28-5B41-9F6B-325B9944BDDE}"/>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bg1"/>
                    </a:solidFill>
                    <a:latin typeface="+mn-lt"/>
                    <a:ea typeface="+mn-ea"/>
                    <a:cs typeface="+mn-cs"/>
                  </a:defRPr>
                </a:pPr>
                <a:endParaRPr lang="cs-CZ"/>
              </a:p>
            </c:txPr>
            <c:dLblPos val="ctr"/>
            <c:showLegendKey val="0"/>
            <c:showVal val="0"/>
            <c:showCatName val="0"/>
            <c:showSerName val="0"/>
            <c:showPercent val="1"/>
            <c:showBubbleSize val="0"/>
            <c:showLeaderLines val="1"/>
            <c:leaderLines>
              <c:spPr>
                <a:ln w="9525">
                  <a:solidFill>
                    <a:schemeClr val="tx1">
                      <a:lumMod val="35000"/>
                      <a:lumOff val="65000"/>
                    </a:schemeClr>
                  </a:solidFill>
                </a:ln>
                <a:effectLst/>
              </c:spPr>
            </c:leaderLines>
            <c:extLst>
              <c:ext xmlns:c15="http://schemas.microsoft.com/office/drawing/2012/chart" uri="{CE6537A1-D6FC-4f65-9D91-7224C49458BB}"/>
            </c:extLst>
          </c:dLbls>
          <c:cat>
            <c:strRef>
              <c:f>List1!$A$2:$A$5</c:f>
              <c:strCache>
                <c:ptCount val="4"/>
                <c:pt idx="0">
                  <c:v>Výrobní vada</c:v>
                </c:pt>
                <c:pt idx="1">
                  <c:v>Vadná instalace</c:v>
                </c:pt>
                <c:pt idx="2">
                  <c:v>Vadné plánování</c:v>
                </c:pt>
                <c:pt idx="3">
                  <c:v>Externí faktory</c:v>
                </c:pt>
              </c:strCache>
            </c:strRef>
          </c:cat>
          <c:val>
            <c:numRef>
              <c:f>List1!$B$2:$B$5</c:f>
              <c:numCache>
                <c:formatCode>General</c:formatCode>
                <c:ptCount val="4"/>
                <c:pt idx="0">
                  <c:v>36</c:v>
                </c:pt>
                <c:pt idx="1">
                  <c:v>39</c:v>
                </c:pt>
                <c:pt idx="2">
                  <c:v>18</c:v>
                </c:pt>
                <c:pt idx="3">
                  <c:v>10</c:v>
                </c:pt>
              </c:numCache>
            </c:numRef>
          </c:val>
          <c:extLst>
            <c:ext xmlns:c16="http://schemas.microsoft.com/office/drawing/2014/chart" uri="{C3380CC4-5D6E-409C-BE32-E72D297353CC}">
              <c16:uniqueId val="{00000008-2A28-5B41-9F6B-325B9944BDDE}"/>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95000"/>
                  <a:lumOff val="5000"/>
                </a:schemeClr>
              </a:solidFill>
              <a:latin typeface="+mn-lt"/>
              <a:ea typeface="+mn-ea"/>
              <a:cs typeface="+mn-cs"/>
            </a:defRPr>
          </a:pPr>
          <a:endParaRPr lang="cs-CZ"/>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cs-CZ"/>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52">
  <cs:axisTitle>
    <cs:lnRef idx="0"/>
    <cs:fillRef idx="0"/>
    <cs:effectRef idx="0"/>
    <cs:fontRef idx="minor">
      <a:schemeClr val="tx1">
        <a:lumMod val="65000"/>
        <a:lumOff val="35000"/>
      </a:schemeClr>
    </cs:fontRef>
    <cs:defRPr sz="1197"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ltUpDiag">
        <a:fgClr>
          <a:schemeClr val="phClr"/>
        </a:fgClr>
        <a:bgClr>
          <a:schemeClr val="phClr">
            <a:lumMod val="20000"/>
            <a:lumOff val="80000"/>
          </a:schemeClr>
        </a:bgClr>
      </a:pattFill>
      <a:ln w="19050">
        <a:solidFill>
          <a:schemeClr val="lt1"/>
        </a:solidFill>
      </a:ln>
      <a:effectLst>
        <a:innerShdw blurRad="114300">
          <a:schemeClr val="phClr"/>
        </a:innerShdw>
      </a:effectLst>
    </cs:spPr>
  </cs:dataPoint>
  <cs:dataPoint3D>
    <cs:lnRef idx="0"/>
    <cs:fillRef idx="0">
      <cs:styleClr val="auto"/>
    </cs:fillRef>
    <cs:effectRef idx="0"/>
    <cs:fontRef idx="minor">
      <a:schemeClr val="dk1"/>
    </cs:fontRef>
    <cs:spPr>
      <a:pattFill prst="ltUpDiag">
        <a:fgClr>
          <a:schemeClr val="phClr"/>
        </a:fgClr>
        <a:bgClr>
          <a:schemeClr val="phClr">
            <a:lumMod val="20000"/>
            <a:lumOff val="80000"/>
          </a:schemeClr>
        </a:bgClr>
      </a:pattFill>
      <a:ln w="19050">
        <a:solidFill>
          <a:schemeClr val="lt1"/>
        </a:solidFill>
      </a:ln>
      <a:effectLst>
        <a:innerShdw blurRad="114300">
          <a:schemeClr val="phClr"/>
        </a:innerShdw>
      </a:effectLst>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22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ADE44A-3FD0-43CB-B7F3-B9FBE13C2F10}" type="datetimeFigureOut">
              <a:rPr lang="cs-CZ" smtClean="0"/>
              <a:t>23.03.2026</a:t>
            </a:fld>
            <a:endParaRPr lang="cs-CZ"/>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6" name="Zástupný symbol pro zápatí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8A7BAF-1D67-444B-80EE-8ACEB4A4843D}" type="slidenum">
              <a:rPr lang="cs-CZ" smtClean="0"/>
              <a:t>‹#›</a:t>
            </a:fld>
            <a:endParaRPr lang="cs-CZ"/>
          </a:p>
        </p:txBody>
      </p:sp>
    </p:spTree>
    <p:extLst>
      <p:ext uri="{BB962C8B-B14F-4D97-AF65-F5344CB8AC3E}">
        <p14:creationId xmlns:p14="http://schemas.microsoft.com/office/powerpoint/2010/main" val="3272701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a:t>730847</a:t>
            </a:r>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1</a:t>
            </a:fld>
            <a:endParaRPr lang="cs-CZ"/>
          </a:p>
        </p:txBody>
      </p:sp>
    </p:spTree>
    <p:extLst>
      <p:ext uri="{BB962C8B-B14F-4D97-AF65-F5344CB8AC3E}">
        <p14:creationId xmlns:p14="http://schemas.microsoft.com/office/powerpoint/2010/main" val="1774608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352D68-D083-1BEF-EB5A-DEE7944E02CF}"/>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5C82F265-04FD-81C9-DC89-9C8E9003082A}"/>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7444786F-5434-FD92-A161-A0B3C965D6D0}"/>
              </a:ext>
            </a:extLst>
          </p:cNvPr>
          <p:cNvSpPr>
            <a:spLocks noGrp="1"/>
          </p:cNvSpPr>
          <p:nvPr>
            <p:ph type="body" idx="1"/>
          </p:nvPr>
        </p:nvSpPr>
        <p:spPr/>
        <p:txBody>
          <a:bodyPr/>
          <a:lstStyle/>
          <a:p>
            <a:endParaRPr lang="cs-CZ"/>
          </a:p>
        </p:txBody>
      </p:sp>
      <p:sp>
        <p:nvSpPr>
          <p:cNvPr id="4" name="Zástupný symbol pro číslo snímku 3">
            <a:extLst>
              <a:ext uri="{FF2B5EF4-FFF2-40B4-BE49-F238E27FC236}">
                <a16:creationId xmlns:a16="http://schemas.microsoft.com/office/drawing/2014/main" id="{75E16FEF-4660-C214-8F3E-4BE1746561D1}"/>
              </a:ext>
            </a:extLst>
          </p:cNvPr>
          <p:cNvSpPr>
            <a:spLocks noGrp="1"/>
          </p:cNvSpPr>
          <p:nvPr>
            <p:ph type="sldNum" sz="quarter" idx="5"/>
          </p:nvPr>
        </p:nvSpPr>
        <p:spPr/>
        <p:txBody>
          <a:bodyPr/>
          <a:lstStyle/>
          <a:p>
            <a:fld id="{200AE173-BD7A-4656-A26D-82FD15C5925D}" type="slidenum">
              <a:rPr lang="cs-CZ" smtClean="0"/>
              <a:pPr/>
              <a:t>2</a:t>
            </a:fld>
            <a:endParaRPr lang="cs-CZ"/>
          </a:p>
        </p:txBody>
      </p:sp>
    </p:spTree>
    <p:extLst>
      <p:ext uri="{BB962C8B-B14F-4D97-AF65-F5344CB8AC3E}">
        <p14:creationId xmlns:p14="http://schemas.microsoft.com/office/powerpoint/2010/main" val="22768867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3</a:t>
            </a:fld>
            <a:endParaRPr lang="cs-CZ"/>
          </a:p>
        </p:txBody>
      </p:sp>
    </p:spTree>
    <p:extLst>
      <p:ext uri="{BB962C8B-B14F-4D97-AF65-F5344CB8AC3E}">
        <p14:creationId xmlns:p14="http://schemas.microsoft.com/office/powerpoint/2010/main" val="4221219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4</a:t>
            </a:fld>
            <a:endParaRPr lang="cs-CZ"/>
          </a:p>
        </p:txBody>
      </p:sp>
    </p:spTree>
    <p:extLst>
      <p:ext uri="{BB962C8B-B14F-4D97-AF65-F5344CB8AC3E}">
        <p14:creationId xmlns:p14="http://schemas.microsoft.com/office/powerpoint/2010/main" val="4221219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200" kern="1200" dirty="0">
                <a:solidFill>
                  <a:schemeClr val="tx1"/>
                </a:solidFill>
                <a:effectLst/>
                <a:latin typeface="+mn-lt"/>
                <a:ea typeface="+mn-ea"/>
                <a:cs typeface="+mn-cs"/>
              </a:rPr>
              <a:t>U jakékoliv stavební úpravy nebo změny užívání rozhoduje o tom, zda bude vedeno řízení,  vždy pouze stavební úřad.</a:t>
            </a:r>
          </a:p>
          <a:p>
            <a:r>
              <a:rPr lang="cs-CZ" sz="1200" kern="1200" dirty="0">
                <a:solidFill>
                  <a:schemeClr val="tx1"/>
                </a:solidFill>
                <a:effectLst/>
                <a:latin typeface="+mn-lt"/>
                <a:ea typeface="+mn-ea"/>
                <a:cs typeface="+mn-cs"/>
              </a:rPr>
              <a:t>V případě, že je SÚ vedeno řízení tak se HZS vyjadřuje pouze v rozsahu staveb kategorie II a III dle </a:t>
            </a:r>
            <a:r>
              <a:rPr lang="cs-CZ" sz="1200" kern="1200" dirty="0" err="1">
                <a:solidFill>
                  <a:schemeClr val="tx1"/>
                </a:solidFill>
                <a:effectLst/>
                <a:latin typeface="+mn-lt"/>
                <a:ea typeface="+mn-ea"/>
                <a:cs typeface="+mn-cs"/>
              </a:rPr>
              <a:t>vyhl</a:t>
            </a:r>
            <a:r>
              <a:rPr lang="cs-CZ" sz="1200" kern="1200" dirty="0">
                <a:solidFill>
                  <a:schemeClr val="tx1"/>
                </a:solidFill>
                <a:effectLst/>
                <a:latin typeface="+mn-lt"/>
                <a:ea typeface="+mn-ea"/>
                <a:cs typeface="+mn-cs"/>
              </a:rPr>
              <a:t>. 460/2021 Sb.</a:t>
            </a:r>
          </a:p>
          <a:p>
            <a:r>
              <a:rPr lang="cs-CZ" sz="1200" kern="1200" dirty="0">
                <a:solidFill>
                  <a:schemeClr val="tx1"/>
                </a:solidFill>
                <a:effectLst/>
                <a:latin typeface="+mn-lt"/>
                <a:ea typeface="+mn-ea"/>
                <a:cs typeface="+mn-cs"/>
              </a:rPr>
              <a:t> </a:t>
            </a:r>
          </a:p>
          <a:p>
            <a:r>
              <a:rPr lang="cs-CZ" sz="1200" kern="1200" dirty="0">
                <a:solidFill>
                  <a:schemeClr val="tx1"/>
                </a:solidFill>
                <a:effectLst/>
                <a:latin typeface="+mn-lt"/>
                <a:ea typeface="+mn-ea"/>
                <a:cs typeface="+mn-cs"/>
              </a:rPr>
              <a:t>V případě, že jsou prováděny stavební úpravy, které nemají vliv na požární bezpečnost ve stavbách kategorie II nebo III lze je posoudit jako stavbu kategorie 0 tzn. bez požadavku na zpracování PBŘ a závazného stanoviska HZS. Nicméně upozorňuji na skutečnost, že se jedná opravdu jen o minimum stavebních úprav jako např. výmalba, jelikož např. zmenšení okenních otvorů má vliv na hodnotu požárního rizika, nebo posunutí dveřního otvoru má vliv na délky únikových cest atd..</a:t>
            </a:r>
          </a:p>
          <a:p>
            <a:r>
              <a:rPr lang="cs-CZ" sz="1200" kern="1200" dirty="0">
                <a:solidFill>
                  <a:schemeClr val="tx1"/>
                </a:solidFill>
                <a:effectLst/>
                <a:latin typeface="+mn-lt"/>
                <a:ea typeface="+mn-ea"/>
                <a:cs typeface="+mn-cs"/>
              </a:rPr>
              <a:t> </a:t>
            </a:r>
          </a:p>
          <a:p>
            <a:r>
              <a:rPr lang="cs-CZ" sz="1200" kern="1200" dirty="0">
                <a:solidFill>
                  <a:schemeClr val="tx1"/>
                </a:solidFill>
                <a:effectLst/>
                <a:latin typeface="+mn-lt"/>
                <a:ea typeface="+mn-ea"/>
                <a:cs typeface="+mn-cs"/>
              </a:rPr>
              <a:t> </a:t>
            </a:r>
          </a:p>
          <a:p>
            <a:r>
              <a:rPr lang="cs-CZ" sz="1200" kern="1200" dirty="0">
                <a:solidFill>
                  <a:schemeClr val="tx1"/>
                </a:solidFill>
                <a:effectLst/>
                <a:latin typeface="+mn-lt"/>
                <a:ea typeface="+mn-ea"/>
                <a:cs typeface="+mn-cs"/>
              </a:rPr>
              <a:t> </a:t>
            </a:r>
          </a:p>
          <a:p>
            <a:r>
              <a:rPr lang="cs-CZ" sz="1200" kern="1200" dirty="0">
                <a:solidFill>
                  <a:schemeClr val="tx1"/>
                </a:solidFill>
                <a:effectLst/>
                <a:latin typeface="+mn-lt"/>
                <a:ea typeface="+mn-ea"/>
                <a:cs typeface="+mn-cs"/>
              </a:rPr>
              <a:t>§ 6 odst. 2 </a:t>
            </a:r>
            <a:r>
              <a:rPr lang="cs-CZ" sz="1200" kern="1200" dirty="0" err="1">
                <a:solidFill>
                  <a:schemeClr val="tx1"/>
                </a:solidFill>
                <a:effectLst/>
                <a:latin typeface="+mn-lt"/>
                <a:ea typeface="+mn-ea"/>
                <a:cs typeface="+mn-cs"/>
              </a:rPr>
              <a:t>vyhl</a:t>
            </a:r>
            <a:r>
              <a:rPr lang="cs-CZ" sz="1200" kern="1200" dirty="0">
                <a:solidFill>
                  <a:schemeClr val="tx1"/>
                </a:solidFill>
                <a:effectLst/>
                <a:latin typeface="+mn-lt"/>
                <a:ea typeface="+mn-ea"/>
                <a:cs typeface="+mn-cs"/>
              </a:rPr>
              <a:t>. č. 460/2021:</a:t>
            </a:r>
          </a:p>
          <a:p>
            <a:r>
              <a:rPr lang="cs-CZ" sz="1200" kern="1200" dirty="0">
                <a:solidFill>
                  <a:schemeClr val="tx1"/>
                </a:solidFill>
                <a:effectLst/>
                <a:latin typeface="+mn-lt"/>
                <a:ea typeface="+mn-ea"/>
                <a:cs typeface="+mn-cs"/>
              </a:rPr>
              <a:t> </a:t>
            </a:r>
          </a:p>
          <a:p>
            <a:r>
              <a:rPr lang="cs-CZ" sz="1200" kern="1200" dirty="0">
                <a:solidFill>
                  <a:schemeClr val="tx1"/>
                </a:solidFill>
                <a:effectLst/>
                <a:latin typeface="+mn-lt"/>
                <a:ea typeface="+mn-ea"/>
                <a:cs typeface="+mn-cs"/>
              </a:rPr>
              <a:t>Stavbou kategorie 0 se pro účely této vyhlášky rozumí rovněž udržovací práce nebo stavební úpravy, pokud jejich provedení negativně neovlivní požární bezpečnost stavby nebo nezasáhne trvalý ochranný prostor stálého úkrytu. Takovéto udržovací práce nebo stavební úpravy se bez ohledu na vlastní kategorii stavby, ve které se budou realizovat, posoudí z hlediska požadavků na projektovou dokumentaci nebo dokumentaci stavby jako stavba kategorie 0. Ustanovení § 3 odst. 1 vyhlášky se v těchto případech nepoužije.</a:t>
            </a:r>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5</a:t>
            </a:fld>
            <a:endParaRPr lang="cs-CZ"/>
          </a:p>
        </p:txBody>
      </p:sp>
    </p:spTree>
    <p:extLst>
      <p:ext uri="{BB962C8B-B14F-4D97-AF65-F5344CB8AC3E}">
        <p14:creationId xmlns:p14="http://schemas.microsoft.com/office/powerpoint/2010/main" val="2673916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6</a:t>
            </a:fld>
            <a:endParaRPr lang="cs-CZ"/>
          </a:p>
        </p:txBody>
      </p:sp>
    </p:spTree>
    <p:extLst>
      <p:ext uri="{BB962C8B-B14F-4D97-AF65-F5344CB8AC3E}">
        <p14:creationId xmlns:p14="http://schemas.microsoft.com/office/powerpoint/2010/main" val="29815083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7</a:t>
            </a:fld>
            <a:endParaRPr lang="cs-CZ"/>
          </a:p>
        </p:txBody>
      </p:sp>
    </p:spTree>
    <p:extLst>
      <p:ext uri="{BB962C8B-B14F-4D97-AF65-F5344CB8AC3E}">
        <p14:creationId xmlns:p14="http://schemas.microsoft.com/office/powerpoint/2010/main" val="18004291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8</a:t>
            </a:fld>
            <a:endParaRPr lang="cs-CZ"/>
          </a:p>
        </p:txBody>
      </p:sp>
    </p:spTree>
    <p:extLst>
      <p:ext uri="{BB962C8B-B14F-4D97-AF65-F5344CB8AC3E}">
        <p14:creationId xmlns:p14="http://schemas.microsoft.com/office/powerpoint/2010/main" val="18004291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9</a:t>
            </a:fld>
            <a:endParaRPr lang="cs-CZ"/>
          </a:p>
        </p:txBody>
      </p:sp>
    </p:spTree>
    <p:extLst>
      <p:ext uri="{BB962C8B-B14F-4D97-AF65-F5344CB8AC3E}">
        <p14:creationId xmlns:p14="http://schemas.microsoft.com/office/powerpoint/2010/main" val="469319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10</a:t>
            </a:fld>
            <a:endParaRPr lang="cs-CZ" dirty="0"/>
          </a:p>
        </p:txBody>
      </p:sp>
    </p:spTree>
    <p:extLst>
      <p:ext uri="{BB962C8B-B14F-4D97-AF65-F5344CB8AC3E}">
        <p14:creationId xmlns:p14="http://schemas.microsoft.com/office/powerpoint/2010/main" val="10121650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a:t>Elektronický zabezpečovací systém - </a:t>
            </a:r>
            <a:r>
              <a:rPr lang="pl-PL" b="0" i="0">
                <a:effectLst/>
                <a:latin typeface="Times New Roman" panose="02020603050405020304" pitchFamily="18" charset="0"/>
              </a:rPr>
              <a:t>Doba dojezdu, množství sil a prostředků jednotek PO na místo zásahu dle stupně nebezpečí objektu a kategorie</a:t>
            </a:r>
            <a:endParaRPr lang="cs-CZ"/>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11</a:t>
            </a:fld>
            <a:endParaRPr lang="cs-CZ"/>
          </a:p>
        </p:txBody>
      </p:sp>
    </p:spTree>
    <p:extLst>
      <p:ext uri="{BB962C8B-B14F-4D97-AF65-F5344CB8AC3E}">
        <p14:creationId xmlns:p14="http://schemas.microsoft.com/office/powerpoint/2010/main" val="25745409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12</a:t>
            </a:fld>
            <a:endParaRPr lang="cs-CZ"/>
          </a:p>
        </p:txBody>
      </p:sp>
    </p:spTree>
    <p:extLst>
      <p:ext uri="{BB962C8B-B14F-4D97-AF65-F5344CB8AC3E}">
        <p14:creationId xmlns:p14="http://schemas.microsoft.com/office/powerpoint/2010/main" val="14435896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13</a:t>
            </a:fld>
            <a:endParaRPr lang="cs-CZ" dirty="0"/>
          </a:p>
        </p:txBody>
      </p:sp>
    </p:spTree>
    <p:extLst>
      <p:ext uri="{BB962C8B-B14F-4D97-AF65-F5344CB8AC3E}">
        <p14:creationId xmlns:p14="http://schemas.microsoft.com/office/powerpoint/2010/main" val="41090940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14</a:t>
            </a:fld>
            <a:endParaRPr lang="cs-CZ" dirty="0"/>
          </a:p>
        </p:txBody>
      </p:sp>
    </p:spTree>
    <p:extLst>
      <p:ext uri="{BB962C8B-B14F-4D97-AF65-F5344CB8AC3E}">
        <p14:creationId xmlns:p14="http://schemas.microsoft.com/office/powerpoint/2010/main" val="9051912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C6014C-1F7A-0160-DF80-7875606E24E2}"/>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E5EEA337-A310-70FA-E166-7C7B9D38A09C}"/>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CC081953-FA4E-6CA2-1EBD-A71FBB1F7DB4}"/>
              </a:ext>
            </a:extLst>
          </p:cNvPr>
          <p:cNvSpPr>
            <a:spLocks noGrp="1"/>
          </p:cNvSpPr>
          <p:nvPr>
            <p:ph type="body" idx="1"/>
          </p:nvPr>
        </p:nvSpPr>
        <p:spPr/>
        <p:txBody>
          <a:bodyPr/>
          <a:lstStyle/>
          <a:p>
            <a:endParaRPr lang="cs-CZ"/>
          </a:p>
        </p:txBody>
      </p:sp>
      <p:sp>
        <p:nvSpPr>
          <p:cNvPr id="4" name="Zástupný symbol pro číslo snímku 3">
            <a:extLst>
              <a:ext uri="{FF2B5EF4-FFF2-40B4-BE49-F238E27FC236}">
                <a16:creationId xmlns:a16="http://schemas.microsoft.com/office/drawing/2014/main" id="{604F090E-D4D8-628B-833D-2579157645A6}"/>
              </a:ext>
            </a:extLst>
          </p:cNvPr>
          <p:cNvSpPr>
            <a:spLocks noGrp="1"/>
          </p:cNvSpPr>
          <p:nvPr>
            <p:ph type="sldNum" sz="quarter" idx="5"/>
          </p:nvPr>
        </p:nvSpPr>
        <p:spPr/>
        <p:txBody>
          <a:bodyPr/>
          <a:lstStyle/>
          <a:p>
            <a:fld id="{200AE173-BD7A-4656-A26D-82FD15C5925D}" type="slidenum">
              <a:rPr lang="cs-CZ" smtClean="0"/>
              <a:pPr/>
              <a:t>15</a:t>
            </a:fld>
            <a:endParaRPr lang="cs-CZ"/>
          </a:p>
        </p:txBody>
      </p:sp>
    </p:spTree>
    <p:extLst>
      <p:ext uri="{BB962C8B-B14F-4D97-AF65-F5344CB8AC3E}">
        <p14:creationId xmlns:p14="http://schemas.microsoft.com/office/powerpoint/2010/main" val="38979656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16</a:t>
            </a:fld>
            <a:endParaRPr lang="cs-CZ"/>
          </a:p>
        </p:txBody>
      </p:sp>
    </p:spTree>
    <p:extLst>
      <p:ext uri="{BB962C8B-B14F-4D97-AF65-F5344CB8AC3E}">
        <p14:creationId xmlns:p14="http://schemas.microsoft.com/office/powerpoint/2010/main" val="19048970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17</a:t>
            </a:fld>
            <a:endParaRPr lang="cs-CZ"/>
          </a:p>
        </p:txBody>
      </p:sp>
    </p:spTree>
    <p:extLst>
      <p:ext uri="{BB962C8B-B14F-4D97-AF65-F5344CB8AC3E}">
        <p14:creationId xmlns:p14="http://schemas.microsoft.com/office/powerpoint/2010/main" val="1458596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18</a:t>
            </a:fld>
            <a:endParaRPr lang="cs-CZ"/>
          </a:p>
        </p:txBody>
      </p:sp>
    </p:spTree>
    <p:extLst>
      <p:ext uri="{BB962C8B-B14F-4D97-AF65-F5344CB8AC3E}">
        <p14:creationId xmlns:p14="http://schemas.microsoft.com/office/powerpoint/2010/main" val="38822936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19</a:t>
            </a:fld>
            <a:endParaRPr lang="cs-CZ"/>
          </a:p>
        </p:txBody>
      </p:sp>
    </p:spTree>
    <p:extLst>
      <p:ext uri="{BB962C8B-B14F-4D97-AF65-F5344CB8AC3E}">
        <p14:creationId xmlns:p14="http://schemas.microsoft.com/office/powerpoint/2010/main" val="10989907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D32E0F-CD69-F7C6-1A9E-898AD14B7652}"/>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38722C59-E350-F666-2F63-786C78247FFB}"/>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22D52F4D-0387-FFFD-01AD-7A12B95F4A4A}"/>
              </a:ext>
            </a:extLst>
          </p:cNvPr>
          <p:cNvSpPr>
            <a:spLocks noGrp="1"/>
          </p:cNvSpPr>
          <p:nvPr>
            <p:ph type="body" idx="1"/>
          </p:nvPr>
        </p:nvSpPr>
        <p:spPr/>
        <p:txBody>
          <a:bodyPr/>
          <a:lstStyle/>
          <a:p>
            <a:endParaRPr lang="cs-CZ" dirty="0"/>
          </a:p>
        </p:txBody>
      </p:sp>
      <p:sp>
        <p:nvSpPr>
          <p:cNvPr id="4" name="Zástupný symbol pro číslo snímku 3">
            <a:extLst>
              <a:ext uri="{FF2B5EF4-FFF2-40B4-BE49-F238E27FC236}">
                <a16:creationId xmlns:a16="http://schemas.microsoft.com/office/drawing/2014/main" id="{67298595-3519-2F06-2E19-85F025170189}"/>
              </a:ext>
            </a:extLst>
          </p:cNvPr>
          <p:cNvSpPr>
            <a:spLocks noGrp="1"/>
          </p:cNvSpPr>
          <p:nvPr>
            <p:ph type="sldNum" sz="quarter" idx="5"/>
          </p:nvPr>
        </p:nvSpPr>
        <p:spPr/>
        <p:txBody>
          <a:bodyPr/>
          <a:lstStyle/>
          <a:p>
            <a:fld id="{200AE173-BD7A-4656-A26D-82FD15C5925D}" type="slidenum">
              <a:rPr lang="cs-CZ" smtClean="0"/>
              <a:pPr/>
              <a:t>20</a:t>
            </a:fld>
            <a:endParaRPr lang="cs-CZ"/>
          </a:p>
        </p:txBody>
      </p:sp>
    </p:spTree>
    <p:extLst>
      <p:ext uri="{BB962C8B-B14F-4D97-AF65-F5344CB8AC3E}">
        <p14:creationId xmlns:p14="http://schemas.microsoft.com/office/powerpoint/2010/main" val="41135904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FBBEEA-F3A9-09C8-E1C4-549F7FF77AAB}"/>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3BED1BAC-C479-207C-665C-8F4CB05FE07F}"/>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C7F482DC-9DF1-845C-F589-0F38F14BA957}"/>
              </a:ext>
            </a:extLst>
          </p:cNvPr>
          <p:cNvSpPr>
            <a:spLocks noGrp="1"/>
          </p:cNvSpPr>
          <p:nvPr>
            <p:ph type="body" idx="1"/>
          </p:nvPr>
        </p:nvSpPr>
        <p:spPr/>
        <p:txBody>
          <a:bodyPr/>
          <a:lstStyle/>
          <a:p>
            <a:endParaRPr lang="cs-CZ" dirty="0"/>
          </a:p>
        </p:txBody>
      </p:sp>
      <p:sp>
        <p:nvSpPr>
          <p:cNvPr id="4" name="Zástupný symbol pro číslo snímku 3">
            <a:extLst>
              <a:ext uri="{FF2B5EF4-FFF2-40B4-BE49-F238E27FC236}">
                <a16:creationId xmlns:a16="http://schemas.microsoft.com/office/drawing/2014/main" id="{7801DADE-717B-CD29-222E-02A93655F987}"/>
              </a:ext>
            </a:extLst>
          </p:cNvPr>
          <p:cNvSpPr>
            <a:spLocks noGrp="1"/>
          </p:cNvSpPr>
          <p:nvPr>
            <p:ph type="sldNum" sz="quarter" idx="5"/>
          </p:nvPr>
        </p:nvSpPr>
        <p:spPr/>
        <p:txBody>
          <a:bodyPr/>
          <a:lstStyle/>
          <a:p>
            <a:fld id="{200AE173-BD7A-4656-A26D-82FD15C5925D}" type="slidenum">
              <a:rPr lang="cs-CZ" smtClean="0"/>
              <a:pPr/>
              <a:t>21</a:t>
            </a:fld>
            <a:endParaRPr lang="cs-CZ"/>
          </a:p>
        </p:txBody>
      </p:sp>
    </p:spTree>
    <p:extLst>
      <p:ext uri="{BB962C8B-B14F-4D97-AF65-F5344CB8AC3E}">
        <p14:creationId xmlns:p14="http://schemas.microsoft.com/office/powerpoint/2010/main" val="20577648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455957-808A-E98C-4C0A-9D2E93C9028C}"/>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FF0F27B9-7600-791D-CB7D-34DDAEB8AF88}"/>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14C4F8F0-8010-77A5-5A4B-CC732E319CB6}"/>
              </a:ext>
            </a:extLst>
          </p:cNvPr>
          <p:cNvSpPr>
            <a:spLocks noGrp="1"/>
          </p:cNvSpPr>
          <p:nvPr>
            <p:ph type="body" idx="1"/>
          </p:nvPr>
        </p:nvSpPr>
        <p:spPr/>
        <p:txBody>
          <a:bodyPr/>
          <a:lstStyle/>
          <a:p>
            <a:endParaRPr lang="cs-CZ" dirty="0"/>
          </a:p>
        </p:txBody>
      </p:sp>
      <p:sp>
        <p:nvSpPr>
          <p:cNvPr id="4" name="Zástupný symbol pro číslo snímku 3">
            <a:extLst>
              <a:ext uri="{FF2B5EF4-FFF2-40B4-BE49-F238E27FC236}">
                <a16:creationId xmlns:a16="http://schemas.microsoft.com/office/drawing/2014/main" id="{F5686B98-3091-7782-2BDC-91333AF1B24A}"/>
              </a:ext>
            </a:extLst>
          </p:cNvPr>
          <p:cNvSpPr>
            <a:spLocks noGrp="1"/>
          </p:cNvSpPr>
          <p:nvPr>
            <p:ph type="sldNum" sz="quarter" idx="5"/>
          </p:nvPr>
        </p:nvSpPr>
        <p:spPr/>
        <p:txBody>
          <a:bodyPr/>
          <a:lstStyle/>
          <a:p>
            <a:fld id="{200AE173-BD7A-4656-A26D-82FD15C5925D}" type="slidenum">
              <a:rPr lang="cs-CZ" smtClean="0"/>
              <a:pPr/>
              <a:t>22</a:t>
            </a:fld>
            <a:endParaRPr lang="cs-CZ"/>
          </a:p>
        </p:txBody>
      </p:sp>
    </p:spTree>
    <p:extLst>
      <p:ext uri="{BB962C8B-B14F-4D97-AF65-F5344CB8AC3E}">
        <p14:creationId xmlns:p14="http://schemas.microsoft.com/office/powerpoint/2010/main" val="13939730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4BAF32-C697-2BF4-74A1-A2A6661B060A}"/>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19172791-3DDE-BAAD-5AA6-FEC13845254E}"/>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2A6EDBD2-D9E4-04CC-2F30-4AA4FEB94AD5}"/>
              </a:ext>
            </a:extLst>
          </p:cNvPr>
          <p:cNvSpPr>
            <a:spLocks noGrp="1"/>
          </p:cNvSpPr>
          <p:nvPr>
            <p:ph type="body" idx="1"/>
          </p:nvPr>
        </p:nvSpPr>
        <p:spPr/>
        <p:txBody>
          <a:bodyPr/>
          <a:lstStyle/>
          <a:p>
            <a:endParaRPr lang="cs-CZ"/>
          </a:p>
        </p:txBody>
      </p:sp>
      <p:sp>
        <p:nvSpPr>
          <p:cNvPr id="4" name="Zástupný symbol pro číslo snímku 3">
            <a:extLst>
              <a:ext uri="{FF2B5EF4-FFF2-40B4-BE49-F238E27FC236}">
                <a16:creationId xmlns:a16="http://schemas.microsoft.com/office/drawing/2014/main" id="{3D0A6341-A42D-6F93-0DAA-11870FAB07E6}"/>
              </a:ext>
            </a:extLst>
          </p:cNvPr>
          <p:cNvSpPr>
            <a:spLocks noGrp="1"/>
          </p:cNvSpPr>
          <p:nvPr>
            <p:ph type="sldNum" sz="quarter" idx="5"/>
          </p:nvPr>
        </p:nvSpPr>
        <p:spPr/>
        <p:txBody>
          <a:bodyPr/>
          <a:lstStyle/>
          <a:p>
            <a:fld id="{200AE173-BD7A-4656-A26D-82FD15C5925D}" type="slidenum">
              <a:rPr lang="cs-CZ" smtClean="0"/>
              <a:pPr/>
              <a:t>23</a:t>
            </a:fld>
            <a:endParaRPr lang="cs-CZ"/>
          </a:p>
        </p:txBody>
      </p:sp>
    </p:spTree>
    <p:extLst>
      <p:ext uri="{BB962C8B-B14F-4D97-AF65-F5344CB8AC3E}">
        <p14:creationId xmlns:p14="http://schemas.microsoft.com/office/powerpoint/2010/main" val="24186973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B18C5A-E0EF-0FAE-663D-F25EDAB6340A}"/>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FBB476F7-88D4-3FC3-2ED9-CB1E6E8A9340}"/>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6A0D45EE-E8BD-1E23-E723-B79FAC0258B2}"/>
              </a:ext>
            </a:extLst>
          </p:cNvPr>
          <p:cNvSpPr>
            <a:spLocks noGrp="1"/>
          </p:cNvSpPr>
          <p:nvPr>
            <p:ph type="body" idx="1"/>
          </p:nvPr>
        </p:nvSpPr>
        <p:spPr/>
        <p:txBody>
          <a:bodyPr/>
          <a:lstStyle/>
          <a:p>
            <a:endParaRPr lang="cs-CZ"/>
          </a:p>
        </p:txBody>
      </p:sp>
      <p:sp>
        <p:nvSpPr>
          <p:cNvPr id="4" name="Zástupný symbol pro číslo snímku 3">
            <a:extLst>
              <a:ext uri="{FF2B5EF4-FFF2-40B4-BE49-F238E27FC236}">
                <a16:creationId xmlns:a16="http://schemas.microsoft.com/office/drawing/2014/main" id="{0EEABDA1-F641-068E-FDE1-200B0E643590}"/>
              </a:ext>
            </a:extLst>
          </p:cNvPr>
          <p:cNvSpPr>
            <a:spLocks noGrp="1"/>
          </p:cNvSpPr>
          <p:nvPr>
            <p:ph type="sldNum" sz="quarter" idx="5"/>
          </p:nvPr>
        </p:nvSpPr>
        <p:spPr/>
        <p:txBody>
          <a:bodyPr/>
          <a:lstStyle/>
          <a:p>
            <a:fld id="{200AE173-BD7A-4656-A26D-82FD15C5925D}" type="slidenum">
              <a:rPr lang="cs-CZ" smtClean="0"/>
              <a:pPr/>
              <a:t>24</a:t>
            </a:fld>
            <a:endParaRPr lang="cs-CZ"/>
          </a:p>
        </p:txBody>
      </p:sp>
    </p:spTree>
    <p:extLst>
      <p:ext uri="{BB962C8B-B14F-4D97-AF65-F5344CB8AC3E}">
        <p14:creationId xmlns:p14="http://schemas.microsoft.com/office/powerpoint/2010/main" val="15169865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74A23F-D2A5-BD2B-5B5C-BFF0B1320782}"/>
            </a:ext>
          </a:extLst>
        </p:cNvPr>
        <p:cNvGrpSpPr/>
        <p:nvPr/>
      </p:nvGrpSpPr>
      <p:grpSpPr>
        <a:xfrm>
          <a:off x="0" y="0"/>
          <a:ext cx="0" cy="0"/>
          <a:chOff x="0" y="0"/>
          <a:chExt cx="0" cy="0"/>
        </a:xfrm>
      </p:grpSpPr>
      <p:sp>
        <p:nvSpPr>
          <p:cNvPr id="2" name="Zástupný symbol pro obrázek snímku 1">
            <a:extLst>
              <a:ext uri="{FF2B5EF4-FFF2-40B4-BE49-F238E27FC236}">
                <a16:creationId xmlns:a16="http://schemas.microsoft.com/office/drawing/2014/main" id="{72B11C0D-8AFA-156F-5839-64E23B99C880}"/>
              </a:ext>
            </a:extLst>
          </p:cNvPr>
          <p:cNvSpPr>
            <a:spLocks noGrp="1" noRot="1" noChangeAspect="1"/>
          </p:cNvSpPr>
          <p:nvPr>
            <p:ph type="sldImg"/>
          </p:nvPr>
        </p:nvSpPr>
        <p:spPr/>
      </p:sp>
      <p:sp>
        <p:nvSpPr>
          <p:cNvPr id="3" name="Zástupný symbol pro poznámky 2">
            <a:extLst>
              <a:ext uri="{FF2B5EF4-FFF2-40B4-BE49-F238E27FC236}">
                <a16:creationId xmlns:a16="http://schemas.microsoft.com/office/drawing/2014/main" id="{F1E165A3-FE58-CF0D-78D3-EE71E3360E19}"/>
              </a:ext>
            </a:extLst>
          </p:cNvPr>
          <p:cNvSpPr>
            <a:spLocks noGrp="1"/>
          </p:cNvSpPr>
          <p:nvPr>
            <p:ph type="body" idx="1"/>
          </p:nvPr>
        </p:nvSpPr>
        <p:spPr/>
        <p:txBody>
          <a:bodyPr/>
          <a:lstStyle/>
          <a:p>
            <a:endParaRPr lang="cs-CZ"/>
          </a:p>
        </p:txBody>
      </p:sp>
      <p:sp>
        <p:nvSpPr>
          <p:cNvPr id="4" name="Zástupný symbol pro číslo snímku 3">
            <a:extLst>
              <a:ext uri="{FF2B5EF4-FFF2-40B4-BE49-F238E27FC236}">
                <a16:creationId xmlns:a16="http://schemas.microsoft.com/office/drawing/2014/main" id="{F3AE276F-00A4-C0E0-89E3-E4649B6C71EE}"/>
              </a:ext>
            </a:extLst>
          </p:cNvPr>
          <p:cNvSpPr>
            <a:spLocks noGrp="1"/>
          </p:cNvSpPr>
          <p:nvPr>
            <p:ph type="sldNum" sz="quarter" idx="5"/>
          </p:nvPr>
        </p:nvSpPr>
        <p:spPr/>
        <p:txBody>
          <a:bodyPr/>
          <a:lstStyle/>
          <a:p>
            <a:fld id="{200AE173-BD7A-4656-A26D-82FD15C5925D}" type="slidenum">
              <a:rPr lang="cs-CZ" smtClean="0"/>
              <a:pPr/>
              <a:t>25</a:t>
            </a:fld>
            <a:endParaRPr lang="cs-CZ"/>
          </a:p>
        </p:txBody>
      </p:sp>
    </p:spTree>
    <p:extLst>
      <p:ext uri="{BB962C8B-B14F-4D97-AF65-F5344CB8AC3E}">
        <p14:creationId xmlns:p14="http://schemas.microsoft.com/office/powerpoint/2010/main" val="21476869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5"/>
          </p:nvPr>
        </p:nvSpPr>
        <p:spPr/>
        <p:txBody>
          <a:bodyPr/>
          <a:lstStyle/>
          <a:p>
            <a:fld id="{200AE173-BD7A-4656-A26D-82FD15C5925D}" type="slidenum">
              <a:rPr lang="cs-CZ" smtClean="0"/>
              <a:pPr/>
              <a:t>26</a:t>
            </a:fld>
            <a:endParaRPr lang="cs-CZ"/>
          </a:p>
        </p:txBody>
      </p:sp>
    </p:spTree>
    <p:extLst>
      <p:ext uri="{BB962C8B-B14F-4D97-AF65-F5344CB8AC3E}">
        <p14:creationId xmlns:p14="http://schemas.microsoft.com/office/powerpoint/2010/main" val="32578867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3408B2A1-B690-B2DC-7663-BA8336B88E0E}"/>
              </a:ext>
            </a:extLst>
          </p:cNvPr>
          <p:cNvSpPr>
            <a:spLocks noGrp="1"/>
          </p:cNvSpPr>
          <p:nvPr>
            <p:ph type="ctrTitle"/>
          </p:nvPr>
        </p:nvSpPr>
        <p:spPr>
          <a:xfrm>
            <a:off x="1524000" y="1122363"/>
            <a:ext cx="9144000" cy="2387600"/>
          </a:xfrm>
        </p:spPr>
        <p:txBody>
          <a:bodyPr anchor="b"/>
          <a:lstStyle>
            <a:lvl1pPr algn="ctr">
              <a:defRPr sz="6000"/>
            </a:lvl1pPr>
          </a:lstStyle>
          <a:p>
            <a:r>
              <a:rPr lang="cs-CZ"/>
              <a:t>Kliknutím lze upravit styl.</a:t>
            </a:r>
          </a:p>
        </p:txBody>
      </p:sp>
      <p:sp>
        <p:nvSpPr>
          <p:cNvPr id="3" name="Podnadpis 2">
            <a:extLst>
              <a:ext uri="{FF2B5EF4-FFF2-40B4-BE49-F238E27FC236}">
                <a16:creationId xmlns:a16="http://schemas.microsoft.com/office/drawing/2014/main" id="{7B3E65F8-12A1-F356-2497-FCA2672CA1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cs-CZ"/>
              <a:t>Kliknutím můžete upravit styl předlohy.</a:t>
            </a:r>
          </a:p>
        </p:txBody>
      </p:sp>
      <p:sp>
        <p:nvSpPr>
          <p:cNvPr id="4" name="Zástupný symbol pro datum 3">
            <a:extLst>
              <a:ext uri="{FF2B5EF4-FFF2-40B4-BE49-F238E27FC236}">
                <a16:creationId xmlns:a16="http://schemas.microsoft.com/office/drawing/2014/main" id="{B6CBF170-E685-7B90-C1B9-0C63617F8CAF}"/>
              </a:ext>
            </a:extLst>
          </p:cNvPr>
          <p:cNvSpPr>
            <a:spLocks noGrp="1"/>
          </p:cNvSpPr>
          <p:nvPr>
            <p:ph type="dt" sz="half" idx="10"/>
          </p:nvPr>
        </p:nvSpPr>
        <p:spPr/>
        <p:txBody>
          <a:bodyPr/>
          <a:lstStyle/>
          <a:p>
            <a:fld id="{C88FEA44-997F-4CC9-8729-2F7529B7A7D8}" type="datetimeFigureOut">
              <a:rPr lang="cs-CZ" smtClean="0"/>
              <a:t>23.03.2026</a:t>
            </a:fld>
            <a:endParaRPr lang="cs-CZ"/>
          </a:p>
        </p:txBody>
      </p:sp>
      <p:sp>
        <p:nvSpPr>
          <p:cNvPr id="5" name="Zástupný symbol pro zápatí 4">
            <a:extLst>
              <a:ext uri="{FF2B5EF4-FFF2-40B4-BE49-F238E27FC236}">
                <a16:creationId xmlns:a16="http://schemas.microsoft.com/office/drawing/2014/main" id="{5EFAD495-0CC9-4DC5-369A-9FC2159785F6}"/>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id="{CE210C11-F8D3-E25A-DF8C-1C1434387C6F}"/>
              </a:ext>
            </a:extLst>
          </p:cNvPr>
          <p:cNvSpPr>
            <a:spLocks noGrp="1"/>
          </p:cNvSpPr>
          <p:nvPr>
            <p:ph type="sldNum" sz="quarter" idx="12"/>
          </p:nvPr>
        </p:nvSpPr>
        <p:spPr/>
        <p:txBody>
          <a:bodyPr/>
          <a:lstStyle/>
          <a:p>
            <a:fld id="{E40FF3C2-E9AB-4032-900B-6A0332C1F46A}" type="slidenum">
              <a:rPr lang="cs-CZ" smtClean="0"/>
              <a:t>‹#›</a:t>
            </a:fld>
            <a:endParaRPr lang="cs-CZ"/>
          </a:p>
        </p:txBody>
      </p:sp>
    </p:spTree>
    <p:extLst>
      <p:ext uri="{BB962C8B-B14F-4D97-AF65-F5344CB8AC3E}">
        <p14:creationId xmlns:p14="http://schemas.microsoft.com/office/powerpoint/2010/main" val="4231878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CF831EEC-DCC2-BC1A-940C-EBFBBCBEDE1E}"/>
              </a:ext>
            </a:extLst>
          </p:cNvPr>
          <p:cNvSpPr>
            <a:spLocks noGrp="1"/>
          </p:cNvSpPr>
          <p:nvPr>
            <p:ph type="title"/>
          </p:nvPr>
        </p:nvSpPr>
        <p:spPr/>
        <p:txBody>
          <a:bodyPr/>
          <a:lstStyle/>
          <a:p>
            <a:r>
              <a:rPr lang="cs-CZ"/>
              <a:t>Kliknutím lze upravit styl.</a:t>
            </a:r>
          </a:p>
        </p:txBody>
      </p:sp>
      <p:sp>
        <p:nvSpPr>
          <p:cNvPr id="3" name="Zástupný obsah 2">
            <a:extLst>
              <a:ext uri="{FF2B5EF4-FFF2-40B4-BE49-F238E27FC236}">
                <a16:creationId xmlns:a16="http://schemas.microsoft.com/office/drawing/2014/main" id="{9ABA4C0D-4D86-1520-1A12-740BB7216BD8}"/>
              </a:ext>
            </a:extLst>
          </p:cNvPr>
          <p:cNvSpPr>
            <a:spLocks noGrp="1"/>
          </p:cNvSpPr>
          <p:nvPr>
            <p:ph idx="1"/>
          </p:nvPr>
        </p:nvSpPr>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a:extLst>
              <a:ext uri="{FF2B5EF4-FFF2-40B4-BE49-F238E27FC236}">
                <a16:creationId xmlns:a16="http://schemas.microsoft.com/office/drawing/2014/main" id="{1839E8BC-146A-0D66-B118-9A2696A59368}"/>
              </a:ext>
            </a:extLst>
          </p:cNvPr>
          <p:cNvSpPr>
            <a:spLocks noGrp="1"/>
          </p:cNvSpPr>
          <p:nvPr>
            <p:ph type="dt" sz="half" idx="10"/>
          </p:nvPr>
        </p:nvSpPr>
        <p:spPr/>
        <p:txBody>
          <a:bodyPr/>
          <a:lstStyle/>
          <a:p>
            <a:fld id="{C88FEA44-997F-4CC9-8729-2F7529B7A7D8}" type="datetimeFigureOut">
              <a:rPr lang="cs-CZ" smtClean="0"/>
              <a:t>23.03.2026</a:t>
            </a:fld>
            <a:endParaRPr lang="cs-CZ"/>
          </a:p>
        </p:txBody>
      </p:sp>
      <p:sp>
        <p:nvSpPr>
          <p:cNvPr id="5" name="Zástupný symbol pro zápatí 4">
            <a:extLst>
              <a:ext uri="{FF2B5EF4-FFF2-40B4-BE49-F238E27FC236}">
                <a16:creationId xmlns:a16="http://schemas.microsoft.com/office/drawing/2014/main" id="{09DCCF1A-69F0-0F21-9777-D51D234C889D}"/>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id="{0EB283E6-69B5-B78C-AAF5-0041306DBE45}"/>
              </a:ext>
            </a:extLst>
          </p:cNvPr>
          <p:cNvSpPr>
            <a:spLocks noGrp="1"/>
          </p:cNvSpPr>
          <p:nvPr>
            <p:ph type="sldNum" sz="quarter" idx="12"/>
          </p:nvPr>
        </p:nvSpPr>
        <p:spPr/>
        <p:txBody>
          <a:bodyPr/>
          <a:lstStyle/>
          <a:p>
            <a:fld id="{E40FF3C2-E9AB-4032-900B-6A0332C1F46A}" type="slidenum">
              <a:rPr lang="cs-CZ" smtClean="0"/>
              <a:t>‹#›</a:t>
            </a:fld>
            <a:endParaRPr lang="cs-CZ"/>
          </a:p>
        </p:txBody>
      </p:sp>
    </p:spTree>
    <p:extLst>
      <p:ext uri="{BB962C8B-B14F-4D97-AF65-F5344CB8AC3E}">
        <p14:creationId xmlns:p14="http://schemas.microsoft.com/office/powerpoint/2010/main" val="28085717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oddílu">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86695404-446A-F68A-BF7B-325FF4F5C7FE}"/>
              </a:ext>
            </a:extLst>
          </p:cNvPr>
          <p:cNvSpPr>
            <a:spLocks noGrp="1"/>
          </p:cNvSpPr>
          <p:nvPr>
            <p:ph type="title"/>
          </p:nvPr>
        </p:nvSpPr>
        <p:spPr>
          <a:xfrm>
            <a:off x="831850" y="1709738"/>
            <a:ext cx="10515600" cy="2852737"/>
          </a:xfrm>
        </p:spPr>
        <p:txBody>
          <a:bodyPr anchor="b"/>
          <a:lstStyle>
            <a:lvl1pPr>
              <a:defRPr sz="6000"/>
            </a:lvl1pPr>
          </a:lstStyle>
          <a:p>
            <a:r>
              <a:rPr lang="cs-CZ"/>
              <a:t>Kliknutím lze upravit styl.</a:t>
            </a:r>
          </a:p>
        </p:txBody>
      </p:sp>
      <p:sp>
        <p:nvSpPr>
          <p:cNvPr id="3" name="Zástupný text 2">
            <a:extLst>
              <a:ext uri="{FF2B5EF4-FFF2-40B4-BE49-F238E27FC236}">
                <a16:creationId xmlns:a16="http://schemas.microsoft.com/office/drawing/2014/main" id="{8A6295E8-FA56-665D-7B02-3270D831960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cs-CZ"/>
              <a:t>Po kliknutí můžete upravovat styly textu v předloze.</a:t>
            </a:r>
          </a:p>
        </p:txBody>
      </p:sp>
      <p:sp>
        <p:nvSpPr>
          <p:cNvPr id="4" name="Zástupný symbol pro datum 3">
            <a:extLst>
              <a:ext uri="{FF2B5EF4-FFF2-40B4-BE49-F238E27FC236}">
                <a16:creationId xmlns:a16="http://schemas.microsoft.com/office/drawing/2014/main" id="{B70BC0EB-6606-BDB9-1BFD-C9222976F28D}"/>
              </a:ext>
            </a:extLst>
          </p:cNvPr>
          <p:cNvSpPr>
            <a:spLocks noGrp="1"/>
          </p:cNvSpPr>
          <p:nvPr>
            <p:ph type="dt" sz="half" idx="10"/>
          </p:nvPr>
        </p:nvSpPr>
        <p:spPr/>
        <p:txBody>
          <a:bodyPr/>
          <a:lstStyle/>
          <a:p>
            <a:fld id="{C88FEA44-997F-4CC9-8729-2F7529B7A7D8}" type="datetimeFigureOut">
              <a:rPr lang="cs-CZ" smtClean="0"/>
              <a:t>23.03.2026</a:t>
            </a:fld>
            <a:endParaRPr lang="cs-CZ"/>
          </a:p>
        </p:txBody>
      </p:sp>
      <p:sp>
        <p:nvSpPr>
          <p:cNvPr id="5" name="Zástupný symbol pro zápatí 4">
            <a:extLst>
              <a:ext uri="{FF2B5EF4-FFF2-40B4-BE49-F238E27FC236}">
                <a16:creationId xmlns:a16="http://schemas.microsoft.com/office/drawing/2014/main" id="{2C6A8CBD-9DCA-E310-3721-4AF46EDE2527}"/>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id="{4D398807-17DB-5E61-C8E9-CD6AC39ABBB4}"/>
              </a:ext>
            </a:extLst>
          </p:cNvPr>
          <p:cNvSpPr>
            <a:spLocks noGrp="1"/>
          </p:cNvSpPr>
          <p:nvPr>
            <p:ph type="sldNum" sz="quarter" idx="12"/>
          </p:nvPr>
        </p:nvSpPr>
        <p:spPr/>
        <p:txBody>
          <a:bodyPr/>
          <a:lstStyle/>
          <a:p>
            <a:fld id="{E40FF3C2-E9AB-4032-900B-6A0332C1F46A}" type="slidenum">
              <a:rPr lang="cs-CZ" smtClean="0"/>
              <a:t>‹#›</a:t>
            </a:fld>
            <a:endParaRPr lang="cs-CZ"/>
          </a:p>
        </p:txBody>
      </p:sp>
    </p:spTree>
    <p:extLst>
      <p:ext uri="{BB962C8B-B14F-4D97-AF65-F5344CB8AC3E}">
        <p14:creationId xmlns:p14="http://schemas.microsoft.com/office/powerpoint/2010/main" val="2010000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55EF88FB-BC9E-7478-D824-A2E5BF912A48}"/>
              </a:ext>
            </a:extLst>
          </p:cNvPr>
          <p:cNvSpPr>
            <a:spLocks noGrp="1"/>
          </p:cNvSpPr>
          <p:nvPr>
            <p:ph type="title"/>
          </p:nvPr>
        </p:nvSpPr>
        <p:spPr/>
        <p:txBody>
          <a:bodyPr/>
          <a:lstStyle/>
          <a:p>
            <a:r>
              <a:rPr lang="cs-CZ"/>
              <a:t>Kliknutím lze upravit styl.</a:t>
            </a:r>
          </a:p>
        </p:txBody>
      </p:sp>
      <p:sp>
        <p:nvSpPr>
          <p:cNvPr id="3" name="Zástupný obsah 2">
            <a:extLst>
              <a:ext uri="{FF2B5EF4-FFF2-40B4-BE49-F238E27FC236}">
                <a16:creationId xmlns:a16="http://schemas.microsoft.com/office/drawing/2014/main" id="{AF88846A-523B-1448-8A37-74B5092C60DE}"/>
              </a:ext>
            </a:extLst>
          </p:cNvPr>
          <p:cNvSpPr>
            <a:spLocks noGrp="1"/>
          </p:cNvSpPr>
          <p:nvPr>
            <p:ph sz="half" idx="1"/>
          </p:nvPr>
        </p:nvSpPr>
        <p:spPr>
          <a:xfrm>
            <a:off x="838200" y="1825625"/>
            <a:ext cx="5181600" cy="4351338"/>
          </a:xfrm>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obsah 3">
            <a:extLst>
              <a:ext uri="{FF2B5EF4-FFF2-40B4-BE49-F238E27FC236}">
                <a16:creationId xmlns:a16="http://schemas.microsoft.com/office/drawing/2014/main" id="{7C4F2489-8A1A-A755-F83F-1DF19AB3C9A9}"/>
              </a:ext>
            </a:extLst>
          </p:cNvPr>
          <p:cNvSpPr>
            <a:spLocks noGrp="1"/>
          </p:cNvSpPr>
          <p:nvPr>
            <p:ph sz="half" idx="2"/>
          </p:nvPr>
        </p:nvSpPr>
        <p:spPr>
          <a:xfrm>
            <a:off x="6172200" y="1825625"/>
            <a:ext cx="5181600" cy="4351338"/>
          </a:xfrm>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datum 4">
            <a:extLst>
              <a:ext uri="{FF2B5EF4-FFF2-40B4-BE49-F238E27FC236}">
                <a16:creationId xmlns:a16="http://schemas.microsoft.com/office/drawing/2014/main" id="{2684D2C7-C3C8-FED4-E435-2EAD4249B0E7}"/>
              </a:ext>
            </a:extLst>
          </p:cNvPr>
          <p:cNvSpPr>
            <a:spLocks noGrp="1"/>
          </p:cNvSpPr>
          <p:nvPr>
            <p:ph type="dt" sz="half" idx="10"/>
          </p:nvPr>
        </p:nvSpPr>
        <p:spPr/>
        <p:txBody>
          <a:bodyPr/>
          <a:lstStyle/>
          <a:p>
            <a:fld id="{C88FEA44-997F-4CC9-8729-2F7529B7A7D8}" type="datetimeFigureOut">
              <a:rPr lang="cs-CZ" smtClean="0"/>
              <a:t>23.03.2026</a:t>
            </a:fld>
            <a:endParaRPr lang="cs-CZ"/>
          </a:p>
        </p:txBody>
      </p:sp>
      <p:sp>
        <p:nvSpPr>
          <p:cNvPr id="6" name="Zástupný symbol pro zápatí 5">
            <a:extLst>
              <a:ext uri="{FF2B5EF4-FFF2-40B4-BE49-F238E27FC236}">
                <a16:creationId xmlns:a16="http://schemas.microsoft.com/office/drawing/2014/main" id="{6E284D9B-A9EC-60AD-1478-76F399219035}"/>
              </a:ext>
            </a:extLst>
          </p:cNvPr>
          <p:cNvSpPr>
            <a:spLocks noGrp="1"/>
          </p:cNvSpPr>
          <p:nvPr>
            <p:ph type="ftr" sz="quarter" idx="11"/>
          </p:nvPr>
        </p:nvSpPr>
        <p:spPr/>
        <p:txBody>
          <a:bodyPr/>
          <a:lstStyle/>
          <a:p>
            <a:endParaRPr lang="cs-CZ"/>
          </a:p>
        </p:txBody>
      </p:sp>
      <p:sp>
        <p:nvSpPr>
          <p:cNvPr id="7" name="Zástupný symbol pro číslo snímku 6">
            <a:extLst>
              <a:ext uri="{FF2B5EF4-FFF2-40B4-BE49-F238E27FC236}">
                <a16:creationId xmlns:a16="http://schemas.microsoft.com/office/drawing/2014/main" id="{CA68F0A0-B139-F1AD-06AB-47D4CB70AF73}"/>
              </a:ext>
            </a:extLst>
          </p:cNvPr>
          <p:cNvSpPr>
            <a:spLocks noGrp="1"/>
          </p:cNvSpPr>
          <p:nvPr>
            <p:ph type="sldNum" sz="quarter" idx="12"/>
          </p:nvPr>
        </p:nvSpPr>
        <p:spPr/>
        <p:txBody>
          <a:bodyPr/>
          <a:lstStyle/>
          <a:p>
            <a:fld id="{E40FF3C2-E9AB-4032-900B-6A0332C1F46A}" type="slidenum">
              <a:rPr lang="cs-CZ" smtClean="0"/>
              <a:t>‹#›</a:t>
            </a:fld>
            <a:endParaRPr lang="cs-CZ"/>
          </a:p>
        </p:txBody>
      </p:sp>
    </p:spTree>
    <p:extLst>
      <p:ext uri="{BB962C8B-B14F-4D97-AF65-F5344CB8AC3E}">
        <p14:creationId xmlns:p14="http://schemas.microsoft.com/office/powerpoint/2010/main" val="924922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FCCB354B-5A6E-404F-1F85-F28D1ACF621F}"/>
              </a:ext>
            </a:extLst>
          </p:cNvPr>
          <p:cNvSpPr>
            <a:spLocks noGrp="1"/>
          </p:cNvSpPr>
          <p:nvPr>
            <p:ph type="title"/>
          </p:nvPr>
        </p:nvSpPr>
        <p:spPr>
          <a:xfrm>
            <a:off x="839788" y="365125"/>
            <a:ext cx="10515600" cy="1325563"/>
          </a:xfrm>
        </p:spPr>
        <p:txBody>
          <a:bodyPr/>
          <a:lstStyle/>
          <a:p>
            <a:r>
              <a:rPr lang="cs-CZ"/>
              <a:t>Kliknutím lze upravit styl.</a:t>
            </a:r>
          </a:p>
        </p:txBody>
      </p:sp>
      <p:sp>
        <p:nvSpPr>
          <p:cNvPr id="3" name="Zástupný text 2">
            <a:extLst>
              <a:ext uri="{FF2B5EF4-FFF2-40B4-BE49-F238E27FC236}">
                <a16:creationId xmlns:a16="http://schemas.microsoft.com/office/drawing/2014/main" id="{9D8CDDCF-8975-F133-4BFA-69E3D450E6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Po kliknutí můžete upravovat styly textu v předloze.</a:t>
            </a:r>
          </a:p>
        </p:txBody>
      </p:sp>
      <p:sp>
        <p:nvSpPr>
          <p:cNvPr id="4" name="Zástupný obsah 3">
            <a:extLst>
              <a:ext uri="{FF2B5EF4-FFF2-40B4-BE49-F238E27FC236}">
                <a16:creationId xmlns:a16="http://schemas.microsoft.com/office/drawing/2014/main" id="{F275CA2C-C25A-C10C-41B7-7296ED40CDE0}"/>
              </a:ext>
            </a:extLst>
          </p:cNvPr>
          <p:cNvSpPr>
            <a:spLocks noGrp="1"/>
          </p:cNvSpPr>
          <p:nvPr>
            <p:ph sz="half" idx="2"/>
          </p:nvPr>
        </p:nvSpPr>
        <p:spPr>
          <a:xfrm>
            <a:off x="839788" y="2505075"/>
            <a:ext cx="5157787" cy="3684588"/>
          </a:xfrm>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text 4">
            <a:extLst>
              <a:ext uri="{FF2B5EF4-FFF2-40B4-BE49-F238E27FC236}">
                <a16:creationId xmlns:a16="http://schemas.microsoft.com/office/drawing/2014/main" id="{E3E2D039-68DC-16B1-B6D3-E43B811063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Po kliknutí můžete upravovat styly textu v předloze.</a:t>
            </a:r>
          </a:p>
        </p:txBody>
      </p:sp>
      <p:sp>
        <p:nvSpPr>
          <p:cNvPr id="6" name="Zástupný obsah 5">
            <a:extLst>
              <a:ext uri="{FF2B5EF4-FFF2-40B4-BE49-F238E27FC236}">
                <a16:creationId xmlns:a16="http://schemas.microsoft.com/office/drawing/2014/main" id="{4FBA2D72-BE40-BA25-8708-9D6ED8BDF37D}"/>
              </a:ext>
            </a:extLst>
          </p:cNvPr>
          <p:cNvSpPr>
            <a:spLocks noGrp="1"/>
          </p:cNvSpPr>
          <p:nvPr>
            <p:ph sz="quarter" idx="4"/>
          </p:nvPr>
        </p:nvSpPr>
        <p:spPr>
          <a:xfrm>
            <a:off x="6172200" y="2505075"/>
            <a:ext cx="5183188" cy="3684588"/>
          </a:xfrm>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7" name="Zástupný symbol pro datum 6">
            <a:extLst>
              <a:ext uri="{FF2B5EF4-FFF2-40B4-BE49-F238E27FC236}">
                <a16:creationId xmlns:a16="http://schemas.microsoft.com/office/drawing/2014/main" id="{439522AD-B871-4E1D-6380-31984836F1CF}"/>
              </a:ext>
            </a:extLst>
          </p:cNvPr>
          <p:cNvSpPr>
            <a:spLocks noGrp="1"/>
          </p:cNvSpPr>
          <p:nvPr>
            <p:ph type="dt" sz="half" idx="10"/>
          </p:nvPr>
        </p:nvSpPr>
        <p:spPr/>
        <p:txBody>
          <a:bodyPr/>
          <a:lstStyle/>
          <a:p>
            <a:fld id="{C88FEA44-997F-4CC9-8729-2F7529B7A7D8}" type="datetimeFigureOut">
              <a:rPr lang="cs-CZ" smtClean="0"/>
              <a:t>23.03.2026</a:t>
            </a:fld>
            <a:endParaRPr lang="cs-CZ"/>
          </a:p>
        </p:txBody>
      </p:sp>
      <p:sp>
        <p:nvSpPr>
          <p:cNvPr id="8" name="Zástupný symbol pro zápatí 7">
            <a:extLst>
              <a:ext uri="{FF2B5EF4-FFF2-40B4-BE49-F238E27FC236}">
                <a16:creationId xmlns:a16="http://schemas.microsoft.com/office/drawing/2014/main" id="{35251F9B-9965-8E0A-BEAE-6F94A5A85F98}"/>
              </a:ext>
            </a:extLst>
          </p:cNvPr>
          <p:cNvSpPr>
            <a:spLocks noGrp="1"/>
          </p:cNvSpPr>
          <p:nvPr>
            <p:ph type="ftr" sz="quarter" idx="11"/>
          </p:nvPr>
        </p:nvSpPr>
        <p:spPr/>
        <p:txBody>
          <a:bodyPr/>
          <a:lstStyle/>
          <a:p>
            <a:endParaRPr lang="cs-CZ"/>
          </a:p>
        </p:txBody>
      </p:sp>
      <p:sp>
        <p:nvSpPr>
          <p:cNvPr id="9" name="Zástupný symbol pro číslo snímku 8">
            <a:extLst>
              <a:ext uri="{FF2B5EF4-FFF2-40B4-BE49-F238E27FC236}">
                <a16:creationId xmlns:a16="http://schemas.microsoft.com/office/drawing/2014/main" id="{DA995729-F32E-82BB-AFA3-87679487C40B}"/>
              </a:ext>
            </a:extLst>
          </p:cNvPr>
          <p:cNvSpPr>
            <a:spLocks noGrp="1"/>
          </p:cNvSpPr>
          <p:nvPr>
            <p:ph type="sldNum" sz="quarter" idx="12"/>
          </p:nvPr>
        </p:nvSpPr>
        <p:spPr/>
        <p:txBody>
          <a:bodyPr/>
          <a:lstStyle/>
          <a:p>
            <a:fld id="{E40FF3C2-E9AB-4032-900B-6A0332C1F46A}" type="slidenum">
              <a:rPr lang="cs-CZ" smtClean="0"/>
              <a:t>‹#›</a:t>
            </a:fld>
            <a:endParaRPr lang="cs-CZ"/>
          </a:p>
        </p:txBody>
      </p:sp>
    </p:spTree>
    <p:extLst>
      <p:ext uri="{BB962C8B-B14F-4D97-AF65-F5344CB8AC3E}">
        <p14:creationId xmlns:p14="http://schemas.microsoft.com/office/powerpoint/2010/main" val="3943787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Jenom nadpis">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6345802E-0048-0793-8844-5FFEA66CE426}"/>
              </a:ext>
            </a:extLst>
          </p:cNvPr>
          <p:cNvSpPr>
            <a:spLocks noGrp="1"/>
          </p:cNvSpPr>
          <p:nvPr>
            <p:ph type="title"/>
          </p:nvPr>
        </p:nvSpPr>
        <p:spPr/>
        <p:txBody>
          <a:bodyPr/>
          <a:lstStyle/>
          <a:p>
            <a:r>
              <a:rPr lang="cs-CZ"/>
              <a:t>Kliknutím lze upravit styl.</a:t>
            </a:r>
          </a:p>
        </p:txBody>
      </p:sp>
      <p:sp>
        <p:nvSpPr>
          <p:cNvPr id="3" name="Zástupný symbol pro datum 2">
            <a:extLst>
              <a:ext uri="{FF2B5EF4-FFF2-40B4-BE49-F238E27FC236}">
                <a16:creationId xmlns:a16="http://schemas.microsoft.com/office/drawing/2014/main" id="{994A07D9-BE1E-6F10-77F3-F067F1A80F4C}"/>
              </a:ext>
            </a:extLst>
          </p:cNvPr>
          <p:cNvSpPr>
            <a:spLocks noGrp="1"/>
          </p:cNvSpPr>
          <p:nvPr>
            <p:ph type="dt" sz="half" idx="10"/>
          </p:nvPr>
        </p:nvSpPr>
        <p:spPr/>
        <p:txBody>
          <a:bodyPr/>
          <a:lstStyle/>
          <a:p>
            <a:fld id="{C88FEA44-997F-4CC9-8729-2F7529B7A7D8}" type="datetimeFigureOut">
              <a:rPr lang="cs-CZ" smtClean="0"/>
              <a:t>23.03.2026</a:t>
            </a:fld>
            <a:endParaRPr lang="cs-CZ"/>
          </a:p>
        </p:txBody>
      </p:sp>
      <p:sp>
        <p:nvSpPr>
          <p:cNvPr id="4" name="Zástupný symbol pro zápatí 3">
            <a:extLst>
              <a:ext uri="{FF2B5EF4-FFF2-40B4-BE49-F238E27FC236}">
                <a16:creationId xmlns:a16="http://schemas.microsoft.com/office/drawing/2014/main" id="{E3F8420D-9AF4-0F7E-C994-8DF9B05632C6}"/>
              </a:ext>
            </a:extLst>
          </p:cNvPr>
          <p:cNvSpPr>
            <a:spLocks noGrp="1"/>
          </p:cNvSpPr>
          <p:nvPr>
            <p:ph type="ftr" sz="quarter" idx="11"/>
          </p:nvPr>
        </p:nvSpPr>
        <p:spPr/>
        <p:txBody>
          <a:bodyPr/>
          <a:lstStyle/>
          <a:p>
            <a:endParaRPr lang="cs-CZ"/>
          </a:p>
        </p:txBody>
      </p:sp>
      <p:sp>
        <p:nvSpPr>
          <p:cNvPr id="5" name="Zástupný symbol pro číslo snímku 4">
            <a:extLst>
              <a:ext uri="{FF2B5EF4-FFF2-40B4-BE49-F238E27FC236}">
                <a16:creationId xmlns:a16="http://schemas.microsoft.com/office/drawing/2014/main" id="{356CDE13-6675-904A-3EFE-37236144E4FF}"/>
              </a:ext>
            </a:extLst>
          </p:cNvPr>
          <p:cNvSpPr>
            <a:spLocks noGrp="1"/>
          </p:cNvSpPr>
          <p:nvPr>
            <p:ph type="sldNum" sz="quarter" idx="12"/>
          </p:nvPr>
        </p:nvSpPr>
        <p:spPr/>
        <p:txBody>
          <a:bodyPr/>
          <a:lstStyle/>
          <a:p>
            <a:fld id="{E40FF3C2-E9AB-4032-900B-6A0332C1F46A}" type="slidenum">
              <a:rPr lang="cs-CZ" smtClean="0"/>
              <a:t>‹#›</a:t>
            </a:fld>
            <a:endParaRPr lang="cs-CZ"/>
          </a:p>
        </p:txBody>
      </p:sp>
    </p:spTree>
    <p:extLst>
      <p:ext uri="{BB962C8B-B14F-4D97-AF65-F5344CB8AC3E}">
        <p14:creationId xmlns:p14="http://schemas.microsoft.com/office/powerpoint/2010/main" val="779482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a:extLst>
              <a:ext uri="{FF2B5EF4-FFF2-40B4-BE49-F238E27FC236}">
                <a16:creationId xmlns:a16="http://schemas.microsoft.com/office/drawing/2014/main" id="{BA230280-B39D-B734-0534-FCEF45C635BF}"/>
              </a:ext>
            </a:extLst>
          </p:cNvPr>
          <p:cNvSpPr>
            <a:spLocks noGrp="1"/>
          </p:cNvSpPr>
          <p:nvPr>
            <p:ph type="dt" sz="half" idx="10"/>
          </p:nvPr>
        </p:nvSpPr>
        <p:spPr/>
        <p:txBody>
          <a:bodyPr/>
          <a:lstStyle/>
          <a:p>
            <a:fld id="{C88FEA44-997F-4CC9-8729-2F7529B7A7D8}" type="datetimeFigureOut">
              <a:rPr lang="cs-CZ" smtClean="0"/>
              <a:t>23.03.2026</a:t>
            </a:fld>
            <a:endParaRPr lang="cs-CZ"/>
          </a:p>
        </p:txBody>
      </p:sp>
      <p:sp>
        <p:nvSpPr>
          <p:cNvPr id="3" name="Zástupný symbol pro zápatí 2">
            <a:extLst>
              <a:ext uri="{FF2B5EF4-FFF2-40B4-BE49-F238E27FC236}">
                <a16:creationId xmlns:a16="http://schemas.microsoft.com/office/drawing/2014/main" id="{14791761-C3D0-34F2-AE4B-EAC75CCE8704}"/>
              </a:ext>
            </a:extLst>
          </p:cNvPr>
          <p:cNvSpPr>
            <a:spLocks noGrp="1"/>
          </p:cNvSpPr>
          <p:nvPr>
            <p:ph type="ftr" sz="quarter" idx="11"/>
          </p:nvPr>
        </p:nvSpPr>
        <p:spPr/>
        <p:txBody>
          <a:bodyPr/>
          <a:lstStyle/>
          <a:p>
            <a:endParaRPr lang="cs-CZ"/>
          </a:p>
        </p:txBody>
      </p:sp>
      <p:sp>
        <p:nvSpPr>
          <p:cNvPr id="4" name="Zástupný symbol pro číslo snímku 3">
            <a:extLst>
              <a:ext uri="{FF2B5EF4-FFF2-40B4-BE49-F238E27FC236}">
                <a16:creationId xmlns:a16="http://schemas.microsoft.com/office/drawing/2014/main" id="{A343A7E4-31A1-3978-BD01-0A84085E79E2}"/>
              </a:ext>
            </a:extLst>
          </p:cNvPr>
          <p:cNvSpPr>
            <a:spLocks noGrp="1"/>
          </p:cNvSpPr>
          <p:nvPr>
            <p:ph type="sldNum" sz="quarter" idx="12"/>
          </p:nvPr>
        </p:nvSpPr>
        <p:spPr/>
        <p:txBody>
          <a:bodyPr/>
          <a:lstStyle/>
          <a:p>
            <a:fld id="{E40FF3C2-E9AB-4032-900B-6A0332C1F46A}" type="slidenum">
              <a:rPr lang="cs-CZ" smtClean="0"/>
              <a:t>‹#›</a:t>
            </a:fld>
            <a:endParaRPr lang="cs-CZ"/>
          </a:p>
        </p:txBody>
      </p:sp>
    </p:spTree>
    <p:extLst>
      <p:ext uri="{BB962C8B-B14F-4D97-AF65-F5344CB8AC3E}">
        <p14:creationId xmlns:p14="http://schemas.microsoft.com/office/powerpoint/2010/main" val="3319501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4A529236-1820-8FEA-4D56-E9F948D9DC62}"/>
              </a:ext>
            </a:extLst>
          </p:cNvPr>
          <p:cNvSpPr>
            <a:spLocks noGrp="1"/>
          </p:cNvSpPr>
          <p:nvPr>
            <p:ph type="title"/>
          </p:nvPr>
        </p:nvSpPr>
        <p:spPr>
          <a:xfrm>
            <a:off x="839788" y="457200"/>
            <a:ext cx="3932237" cy="1600200"/>
          </a:xfrm>
        </p:spPr>
        <p:txBody>
          <a:bodyPr anchor="b"/>
          <a:lstStyle>
            <a:lvl1pPr>
              <a:defRPr sz="3200"/>
            </a:lvl1pPr>
          </a:lstStyle>
          <a:p>
            <a:r>
              <a:rPr lang="cs-CZ"/>
              <a:t>Kliknutím lze upravit styl.</a:t>
            </a:r>
          </a:p>
        </p:txBody>
      </p:sp>
      <p:sp>
        <p:nvSpPr>
          <p:cNvPr id="3" name="Zástupný obsah 2">
            <a:extLst>
              <a:ext uri="{FF2B5EF4-FFF2-40B4-BE49-F238E27FC236}">
                <a16:creationId xmlns:a16="http://schemas.microsoft.com/office/drawing/2014/main" id="{AC9AAF2D-96CE-E841-13A3-4D8FA0EC67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text 3">
            <a:extLst>
              <a:ext uri="{FF2B5EF4-FFF2-40B4-BE49-F238E27FC236}">
                <a16:creationId xmlns:a16="http://schemas.microsoft.com/office/drawing/2014/main" id="{FE125852-0525-1076-C740-4366E0A7A6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s-CZ"/>
              <a:t>Po kliknutí můžete upravovat styly textu v předloze.</a:t>
            </a:r>
          </a:p>
        </p:txBody>
      </p:sp>
      <p:sp>
        <p:nvSpPr>
          <p:cNvPr id="5" name="Zástupný symbol pro datum 4">
            <a:extLst>
              <a:ext uri="{FF2B5EF4-FFF2-40B4-BE49-F238E27FC236}">
                <a16:creationId xmlns:a16="http://schemas.microsoft.com/office/drawing/2014/main" id="{2BB43AF8-756E-13A9-C463-A440AFC52C98}"/>
              </a:ext>
            </a:extLst>
          </p:cNvPr>
          <p:cNvSpPr>
            <a:spLocks noGrp="1"/>
          </p:cNvSpPr>
          <p:nvPr>
            <p:ph type="dt" sz="half" idx="10"/>
          </p:nvPr>
        </p:nvSpPr>
        <p:spPr/>
        <p:txBody>
          <a:bodyPr/>
          <a:lstStyle/>
          <a:p>
            <a:fld id="{C88FEA44-997F-4CC9-8729-2F7529B7A7D8}" type="datetimeFigureOut">
              <a:rPr lang="cs-CZ" smtClean="0"/>
              <a:t>23.03.2026</a:t>
            </a:fld>
            <a:endParaRPr lang="cs-CZ"/>
          </a:p>
        </p:txBody>
      </p:sp>
      <p:sp>
        <p:nvSpPr>
          <p:cNvPr id="6" name="Zástupný symbol pro zápatí 5">
            <a:extLst>
              <a:ext uri="{FF2B5EF4-FFF2-40B4-BE49-F238E27FC236}">
                <a16:creationId xmlns:a16="http://schemas.microsoft.com/office/drawing/2014/main" id="{934DD2C9-AA0D-2FD9-DFDC-71FA80747AE5}"/>
              </a:ext>
            </a:extLst>
          </p:cNvPr>
          <p:cNvSpPr>
            <a:spLocks noGrp="1"/>
          </p:cNvSpPr>
          <p:nvPr>
            <p:ph type="ftr" sz="quarter" idx="11"/>
          </p:nvPr>
        </p:nvSpPr>
        <p:spPr/>
        <p:txBody>
          <a:bodyPr/>
          <a:lstStyle/>
          <a:p>
            <a:endParaRPr lang="cs-CZ"/>
          </a:p>
        </p:txBody>
      </p:sp>
      <p:sp>
        <p:nvSpPr>
          <p:cNvPr id="7" name="Zástupný symbol pro číslo snímku 6">
            <a:extLst>
              <a:ext uri="{FF2B5EF4-FFF2-40B4-BE49-F238E27FC236}">
                <a16:creationId xmlns:a16="http://schemas.microsoft.com/office/drawing/2014/main" id="{83084DC7-0E0A-6CF6-3BF1-3FB04C22560D}"/>
              </a:ext>
            </a:extLst>
          </p:cNvPr>
          <p:cNvSpPr>
            <a:spLocks noGrp="1"/>
          </p:cNvSpPr>
          <p:nvPr>
            <p:ph type="sldNum" sz="quarter" idx="12"/>
          </p:nvPr>
        </p:nvSpPr>
        <p:spPr/>
        <p:txBody>
          <a:bodyPr/>
          <a:lstStyle/>
          <a:p>
            <a:fld id="{E40FF3C2-E9AB-4032-900B-6A0332C1F46A}" type="slidenum">
              <a:rPr lang="cs-CZ" smtClean="0"/>
              <a:t>‹#›</a:t>
            </a:fld>
            <a:endParaRPr lang="cs-CZ"/>
          </a:p>
        </p:txBody>
      </p:sp>
    </p:spTree>
    <p:extLst>
      <p:ext uri="{BB962C8B-B14F-4D97-AF65-F5344CB8AC3E}">
        <p14:creationId xmlns:p14="http://schemas.microsoft.com/office/powerpoint/2010/main" val="1399674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95490C79-5295-9EAA-6D38-0A03A74D7F87}"/>
              </a:ext>
            </a:extLst>
          </p:cNvPr>
          <p:cNvSpPr>
            <a:spLocks noGrp="1"/>
          </p:cNvSpPr>
          <p:nvPr>
            <p:ph type="title"/>
          </p:nvPr>
        </p:nvSpPr>
        <p:spPr>
          <a:xfrm>
            <a:off x="839788" y="457200"/>
            <a:ext cx="3932237" cy="1600200"/>
          </a:xfrm>
        </p:spPr>
        <p:txBody>
          <a:bodyPr anchor="b"/>
          <a:lstStyle>
            <a:lvl1pPr>
              <a:defRPr sz="3200"/>
            </a:lvl1pPr>
          </a:lstStyle>
          <a:p>
            <a:r>
              <a:rPr lang="cs-CZ"/>
              <a:t>Kliknutím lze upravit styl.</a:t>
            </a:r>
          </a:p>
        </p:txBody>
      </p:sp>
      <p:sp>
        <p:nvSpPr>
          <p:cNvPr id="3" name="Zástupný symbol obrázku 2">
            <a:extLst>
              <a:ext uri="{FF2B5EF4-FFF2-40B4-BE49-F238E27FC236}">
                <a16:creationId xmlns:a16="http://schemas.microsoft.com/office/drawing/2014/main" id="{7AED7D51-C5F6-CEFB-2F1D-4F8B58DBE8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text 3">
            <a:extLst>
              <a:ext uri="{FF2B5EF4-FFF2-40B4-BE49-F238E27FC236}">
                <a16:creationId xmlns:a16="http://schemas.microsoft.com/office/drawing/2014/main" id="{2B8F6343-00D2-E40B-4336-7F804309E8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s-CZ"/>
              <a:t>Po kliknutí můžete upravovat styly textu v předloze.</a:t>
            </a:r>
          </a:p>
        </p:txBody>
      </p:sp>
      <p:sp>
        <p:nvSpPr>
          <p:cNvPr id="5" name="Zástupný symbol pro datum 4">
            <a:extLst>
              <a:ext uri="{FF2B5EF4-FFF2-40B4-BE49-F238E27FC236}">
                <a16:creationId xmlns:a16="http://schemas.microsoft.com/office/drawing/2014/main" id="{6A5A4307-E125-210F-DDC8-3E8F5C98168F}"/>
              </a:ext>
            </a:extLst>
          </p:cNvPr>
          <p:cNvSpPr>
            <a:spLocks noGrp="1"/>
          </p:cNvSpPr>
          <p:nvPr>
            <p:ph type="dt" sz="half" idx="10"/>
          </p:nvPr>
        </p:nvSpPr>
        <p:spPr/>
        <p:txBody>
          <a:bodyPr/>
          <a:lstStyle/>
          <a:p>
            <a:fld id="{C88FEA44-997F-4CC9-8729-2F7529B7A7D8}" type="datetimeFigureOut">
              <a:rPr lang="cs-CZ" smtClean="0"/>
              <a:t>23.03.2026</a:t>
            </a:fld>
            <a:endParaRPr lang="cs-CZ"/>
          </a:p>
        </p:txBody>
      </p:sp>
      <p:sp>
        <p:nvSpPr>
          <p:cNvPr id="6" name="Zástupný symbol pro zápatí 5">
            <a:extLst>
              <a:ext uri="{FF2B5EF4-FFF2-40B4-BE49-F238E27FC236}">
                <a16:creationId xmlns:a16="http://schemas.microsoft.com/office/drawing/2014/main" id="{28398A33-387D-F3E8-8900-701B5BE39146}"/>
              </a:ext>
            </a:extLst>
          </p:cNvPr>
          <p:cNvSpPr>
            <a:spLocks noGrp="1"/>
          </p:cNvSpPr>
          <p:nvPr>
            <p:ph type="ftr" sz="quarter" idx="11"/>
          </p:nvPr>
        </p:nvSpPr>
        <p:spPr/>
        <p:txBody>
          <a:bodyPr/>
          <a:lstStyle/>
          <a:p>
            <a:endParaRPr lang="cs-CZ"/>
          </a:p>
        </p:txBody>
      </p:sp>
      <p:sp>
        <p:nvSpPr>
          <p:cNvPr id="7" name="Zástupný symbol pro číslo snímku 6">
            <a:extLst>
              <a:ext uri="{FF2B5EF4-FFF2-40B4-BE49-F238E27FC236}">
                <a16:creationId xmlns:a16="http://schemas.microsoft.com/office/drawing/2014/main" id="{E301F232-9583-801E-09B2-1D136CCB0FE1}"/>
              </a:ext>
            </a:extLst>
          </p:cNvPr>
          <p:cNvSpPr>
            <a:spLocks noGrp="1"/>
          </p:cNvSpPr>
          <p:nvPr>
            <p:ph type="sldNum" sz="quarter" idx="12"/>
          </p:nvPr>
        </p:nvSpPr>
        <p:spPr/>
        <p:txBody>
          <a:bodyPr/>
          <a:lstStyle/>
          <a:p>
            <a:fld id="{E40FF3C2-E9AB-4032-900B-6A0332C1F46A}" type="slidenum">
              <a:rPr lang="cs-CZ" smtClean="0"/>
              <a:t>‹#›</a:t>
            </a:fld>
            <a:endParaRPr lang="cs-CZ"/>
          </a:p>
        </p:txBody>
      </p:sp>
    </p:spTree>
    <p:extLst>
      <p:ext uri="{BB962C8B-B14F-4D97-AF65-F5344CB8AC3E}">
        <p14:creationId xmlns:p14="http://schemas.microsoft.com/office/powerpoint/2010/main" val="3981745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47B8EB32-7331-CED2-1F99-AD544C397F29}"/>
              </a:ext>
            </a:extLst>
          </p:cNvPr>
          <p:cNvSpPr>
            <a:spLocks noGrp="1"/>
          </p:cNvSpPr>
          <p:nvPr>
            <p:ph type="title"/>
          </p:nvPr>
        </p:nvSpPr>
        <p:spPr/>
        <p:txBody>
          <a:bodyPr/>
          <a:lstStyle/>
          <a:p>
            <a:r>
              <a:rPr lang="cs-CZ"/>
              <a:t>Kliknutím lze upravit styl.</a:t>
            </a:r>
          </a:p>
        </p:txBody>
      </p:sp>
      <p:sp>
        <p:nvSpPr>
          <p:cNvPr id="3" name="Zástupný symbol pro svislý text 2">
            <a:extLst>
              <a:ext uri="{FF2B5EF4-FFF2-40B4-BE49-F238E27FC236}">
                <a16:creationId xmlns:a16="http://schemas.microsoft.com/office/drawing/2014/main" id="{A757BD0A-7965-E532-0231-0FE07BCC2121}"/>
              </a:ext>
            </a:extLst>
          </p:cNvPr>
          <p:cNvSpPr>
            <a:spLocks noGrp="1"/>
          </p:cNvSpPr>
          <p:nvPr>
            <p:ph type="body" orient="vert" idx="1"/>
          </p:nvPr>
        </p:nvSpPr>
        <p:spPr/>
        <p:txBody>
          <a:bodyPr vert="eaVert"/>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a:extLst>
              <a:ext uri="{FF2B5EF4-FFF2-40B4-BE49-F238E27FC236}">
                <a16:creationId xmlns:a16="http://schemas.microsoft.com/office/drawing/2014/main" id="{5AB320A2-1D17-A023-F3B3-C89A8A326C30}"/>
              </a:ext>
            </a:extLst>
          </p:cNvPr>
          <p:cNvSpPr>
            <a:spLocks noGrp="1"/>
          </p:cNvSpPr>
          <p:nvPr>
            <p:ph type="dt" sz="half" idx="10"/>
          </p:nvPr>
        </p:nvSpPr>
        <p:spPr/>
        <p:txBody>
          <a:bodyPr/>
          <a:lstStyle/>
          <a:p>
            <a:fld id="{C88FEA44-997F-4CC9-8729-2F7529B7A7D8}" type="datetimeFigureOut">
              <a:rPr lang="cs-CZ" smtClean="0"/>
              <a:t>23.03.2026</a:t>
            </a:fld>
            <a:endParaRPr lang="cs-CZ"/>
          </a:p>
        </p:txBody>
      </p:sp>
      <p:sp>
        <p:nvSpPr>
          <p:cNvPr id="5" name="Zástupný symbol pro zápatí 4">
            <a:extLst>
              <a:ext uri="{FF2B5EF4-FFF2-40B4-BE49-F238E27FC236}">
                <a16:creationId xmlns:a16="http://schemas.microsoft.com/office/drawing/2014/main" id="{BB1331D4-56CB-8498-6FCC-4642E6FF52AE}"/>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id="{8DCC0A50-8A99-9BE8-670D-EA46EBA28FE8}"/>
              </a:ext>
            </a:extLst>
          </p:cNvPr>
          <p:cNvSpPr>
            <a:spLocks noGrp="1"/>
          </p:cNvSpPr>
          <p:nvPr>
            <p:ph type="sldNum" sz="quarter" idx="12"/>
          </p:nvPr>
        </p:nvSpPr>
        <p:spPr/>
        <p:txBody>
          <a:bodyPr/>
          <a:lstStyle/>
          <a:p>
            <a:fld id="{E40FF3C2-E9AB-4032-900B-6A0332C1F46A}" type="slidenum">
              <a:rPr lang="cs-CZ" smtClean="0"/>
              <a:t>‹#›</a:t>
            </a:fld>
            <a:endParaRPr lang="cs-CZ"/>
          </a:p>
        </p:txBody>
      </p:sp>
    </p:spTree>
    <p:extLst>
      <p:ext uri="{BB962C8B-B14F-4D97-AF65-F5344CB8AC3E}">
        <p14:creationId xmlns:p14="http://schemas.microsoft.com/office/powerpoint/2010/main" val="230949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a:extLst>
              <a:ext uri="{FF2B5EF4-FFF2-40B4-BE49-F238E27FC236}">
                <a16:creationId xmlns:a16="http://schemas.microsoft.com/office/drawing/2014/main" id="{8AFF621C-3A9A-EA56-080C-F058B44F3DA5}"/>
              </a:ext>
            </a:extLst>
          </p:cNvPr>
          <p:cNvSpPr>
            <a:spLocks noGrp="1"/>
          </p:cNvSpPr>
          <p:nvPr>
            <p:ph type="title" orient="vert"/>
          </p:nvPr>
        </p:nvSpPr>
        <p:spPr>
          <a:xfrm>
            <a:off x="8724900" y="365125"/>
            <a:ext cx="2628900" cy="5811838"/>
          </a:xfrm>
        </p:spPr>
        <p:txBody>
          <a:bodyPr vert="eaVert"/>
          <a:lstStyle/>
          <a:p>
            <a:r>
              <a:rPr lang="cs-CZ"/>
              <a:t>Kliknutím lze upravit styl.</a:t>
            </a:r>
          </a:p>
        </p:txBody>
      </p:sp>
      <p:sp>
        <p:nvSpPr>
          <p:cNvPr id="3" name="Zástupný symbol pro svislý text 2">
            <a:extLst>
              <a:ext uri="{FF2B5EF4-FFF2-40B4-BE49-F238E27FC236}">
                <a16:creationId xmlns:a16="http://schemas.microsoft.com/office/drawing/2014/main" id="{569F5419-9B61-9214-6FB4-388AD8E468E6}"/>
              </a:ext>
            </a:extLst>
          </p:cNvPr>
          <p:cNvSpPr>
            <a:spLocks noGrp="1"/>
          </p:cNvSpPr>
          <p:nvPr>
            <p:ph type="body" orient="vert" idx="1"/>
          </p:nvPr>
        </p:nvSpPr>
        <p:spPr>
          <a:xfrm>
            <a:off x="838200" y="365125"/>
            <a:ext cx="7734300" cy="5811838"/>
          </a:xfrm>
        </p:spPr>
        <p:txBody>
          <a:bodyPr vert="eaVert"/>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a:extLst>
              <a:ext uri="{FF2B5EF4-FFF2-40B4-BE49-F238E27FC236}">
                <a16:creationId xmlns:a16="http://schemas.microsoft.com/office/drawing/2014/main" id="{1012A030-6C7A-8445-4604-72305415DC7A}"/>
              </a:ext>
            </a:extLst>
          </p:cNvPr>
          <p:cNvSpPr>
            <a:spLocks noGrp="1"/>
          </p:cNvSpPr>
          <p:nvPr>
            <p:ph type="dt" sz="half" idx="10"/>
          </p:nvPr>
        </p:nvSpPr>
        <p:spPr/>
        <p:txBody>
          <a:bodyPr/>
          <a:lstStyle/>
          <a:p>
            <a:fld id="{C88FEA44-997F-4CC9-8729-2F7529B7A7D8}" type="datetimeFigureOut">
              <a:rPr lang="cs-CZ" smtClean="0"/>
              <a:t>23.03.2026</a:t>
            </a:fld>
            <a:endParaRPr lang="cs-CZ"/>
          </a:p>
        </p:txBody>
      </p:sp>
      <p:sp>
        <p:nvSpPr>
          <p:cNvPr id="5" name="Zástupný symbol pro zápatí 4">
            <a:extLst>
              <a:ext uri="{FF2B5EF4-FFF2-40B4-BE49-F238E27FC236}">
                <a16:creationId xmlns:a16="http://schemas.microsoft.com/office/drawing/2014/main" id="{53D59BA7-AE95-01A6-7582-2CBEE0A98AA0}"/>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id="{17B0E987-DACA-3C48-924A-FF8A2AD4E798}"/>
              </a:ext>
            </a:extLst>
          </p:cNvPr>
          <p:cNvSpPr>
            <a:spLocks noGrp="1"/>
          </p:cNvSpPr>
          <p:nvPr>
            <p:ph type="sldNum" sz="quarter" idx="12"/>
          </p:nvPr>
        </p:nvSpPr>
        <p:spPr/>
        <p:txBody>
          <a:bodyPr/>
          <a:lstStyle/>
          <a:p>
            <a:fld id="{E40FF3C2-E9AB-4032-900B-6A0332C1F46A}" type="slidenum">
              <a:rPr lang="cs-CZ" smtClean="0"/>
              <a:t>‹#›</a:t>
            </a:fld>
            <a:endParaRPr lang="cs-CZ"/>
          </a:p>
        </p:txBody>
      </p:sp>
    </p:spTree>
    <p:extLst>
      <p:ext uri="{BB962C8B-B14F-4D97-AF65-F5344CB8AC3E}">
        <p14:creationId xmlns:p14="http://schemas.microsoft.com/office/powerpoint/2010/main" val="3064669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nadpis 1">
            <a:extLst>
              <a:ext uri="{FF2B5EF4-FFF2-40B4-BE49-F238E27FC236}">
                <a16:creationId xmlns:a16="http://schemas.microsoft.com/office/drawing/2014/main" id="{6523A25F-3AD1-7B61-816D-C68369FBDB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cs-CZ"/>
              <a:t>Kliknutím lze upravit styl.</a:t>
            </a:r>
          </a:p>
        </p:txBody>
      </p:sp>
      <p:sp>
        <p:nvSpPr>
          <p:cNvPr id="3" name="Zástupný text 2">
            <a:extLst>
              <a:ext uri="{FF2B5EF4-FFF2-40B4-BE49-F238E27FC236}">
                <a16:creationId xmlns:a16="http://schemas.microsoft.com/office/drawing/2014/main" id="{61F61591-1BF1-1021-7DBA-D0D38A331F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a:extLst>
              <a:ext uri="{FF2B5EF4-FFF2-40B4-BE49-F238E27FC236}">
                <a16:creationId xmlns:a16="http://schemas.microsoft.com/office/drawing/2014/main" id="{F30F3530-F900-CF2C-459A-C4F2969C8D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88FEA44-997F-4CC9-8729-2F7529B7A7D8}" type="datetimeFigureOut">
              <a:rPr lang="cs-CZ" smtClean="0"/>
              <a:t>23.03.2026</a:t>
            </a:fld>
            <a:endParaRPr lang="cs-CZ"/>
          </a:p>
        </p:txBody>
      </p:sp>
      <p:sp>
        <p:nvSpPr>
          <p:cNvPr id="5" name="Zástupný symbol pro zápatí 4">
            <a:extLst>
              <a:ext uri="{FF2B5EF4-FFF2-40B4-BE49-F238E27FC236}">
                <a16:creationId xmlns:a16="http://schemas.microsoft.com/office/drawing/2014/main" id="{E795A9AC-D662-7E3D-3906-063F57FF18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s-CZ"/>
          </a:p>
        </p:txBody>
      </p:sp>
      <p:sp>
        <p:nvSpPr>
          <p:cNvPr id="6" name="Zástupný symbol pro číslo snímku 5">
            <a:extLst>
              <a:ext uri="{FF2B5EF4-FFF2-40B4-BE49-F238E27FC236}">
                <a16:creationId xmlns:a16="http://schemas.microsoft.com/office/drawing/2014/main" id="{2F819C58-5872-FF5F-AA1A-E91E807F00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40FF3C2-E9AB-4032-900B-6A0332C1F46A}" type="slidenum">
              <a:rPr lang="cs-CZ" smtClean="0"/>
              <a:t>‹#›</a:t>
            </a:fld>
            <a:endParaRPr lang="cs-CZ"/>
          </a:p>
        </p:txBody>
      </p:sp>
    </p:spTree>
    <p:extLst>
      <p:ext uri="{BB962C8B-B14F-4D97-AF65-F5344CB8AC3E}">
        <p14:creationId xmlns:p14="http://schemas.microsoft.com/office/powerpoint/2010/main" val="3238506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3.png"/><Relationship Id="rId5" Type="http://schemas.microsoft.com/office/2007/relationships/hdphoto" Target="../media/hdphoto1.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image" Target="../media/image4.jp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microsoft.com/office/2007/relationships/hdphoto" Target="../media/hdphoto1.wdp"/><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jp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2.jpg"/></Relationships>
</file>

<file path=ppt/slides/_rels/slide6.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image" Target="../media/image13.png"/><Relationship Id="rId7" Type="http://schemas.microsoft.com/office/2007/relationships/hdphoto" Target="../media/hdphoto3.wdp"/><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5.png"/><Relationship Id="rId5" Type="http://schemas.microsoft.com/office/2007/relationships/hdphoto" Target="../media/hdphoto2.wdp"/><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microsoft.com/office/2007/relationships/hdphoto" Target="../media/hdphoto4.wdp"/><Relationship Id="rId5" Type="http://schemas.openxmlformats.org/officeDocument/2006/relationships/image" Target="../media/image18.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package" Target="../embeddings/Microsoft_PowerPoint_Presentation.pptx"/></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4.jp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4.jpg"/><Relationship Id="rId3" Type="http://schemas.openxmlformats.org/officeDocument/2006/relationships/image" Target="../media/image24.jpeg"/><Relationship Id="rId7" Type="http://schemas.openxmlformats.org/officeDocument/2006/relationships/image" Target="../media/image28.jpeg"/><Relationship Id="rId12"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7.jpeg"/><Relationship Id="rId11" Type="http://schemas.openxmlformats.org/officeDocument/2006/relationships/image" Target="../media/image20.png"/><Relationship Id="rId5" Type="http://schemas.openxmlformats.org/officeDocument/2006/relationships/image" Target="../media/image26.jpeg"/><Relationship Id="rId10" Type="http://schemas.openxmlformats.org/officeDocument/2006/relationships/image" Target="../media/image31.png"/><Relationship Id="rId4" Type="http://schemas.openxmlformats.org/officeDocument/2006/relationships/image" Target="../media/image25.jpeg"/><Relationship Id="rId9" Type="http://schemas.openxmlformats.org/officeDocument/2006/relationships/image" Target="../media/image30.png"/></Relationships>
</file>

<file path=ppt/slides/_rels/slide11.xml.rels><?xml version="1.0" encoding="UTF-8" standalone="yes"?>
<Relationships xmlns="http://schemas.openxmlformats.org/package/2006/relationships"><Relationship Id="rId8" Type="http://schemas.openxmlformats.org/officeDocument/2006/relationships/image" Target="../media/image25.jpeg"/><Relationship Id="rId13" Type="http://schemas.openxmlformats.org/officeDocument/2006/relationships/image" Target="../media/image35.png"/><Relationship Id="rId3" Type="http://schemas.openxmlformats.org/officeDocument/2006/relationships/image" Target="../media/image24.jpeg"/><Relationship Id="rId7" Type="http://schemas.openxmlformats.org/officeDocument/2006/relationships/image" Target="../media/image30.png"/><Relationship Id="rId12" Type="http://schemas.microsoft.com/office/2007/relationships/hdphoto" Target="../media/hdphoto5.wdp"/><Relationship Id="rId2" Type="http://schemas.openxmlformats.org/officeDocument/2006/relationships/notesSlide" Target="../notesSlides/notesSlide11.xml"/><Relationship Id="rId16" Type="http://schemas.openxmlformats.org/officeDocument/2006/relationships/image" Target="../media/image4.jpg"/><Relationship Id="rId1" Type="http://schemas.openxmlformats.org/officeDocument/2006/relationships/slideLayout" Target="../slideLayouts/slideLayout7.xml"/><Relationship Id="rId6" Type="http://schemas.openxmlformats.org/officeDocument/2006/relationships/image" Target="../media/image28.jpeg"/><Relationship Id="rId11" Type="http://schemas.openxmlformats.org/officeDocument/2006/relationships/image" Target="../media/image34.png"/><Relationship Id="rId5" Type="http://schemas.openxmlformats.org/officeDocument/2006/relationships/image" Target="../media/image26.jpeg"/><Relationship Id="rId15" Type="http://schemas.openxmlformats.org/officeDocument/2006/relationships/image" Target="../media/image37.png"/><Relationship Id="rId10" Type="http://schemas.openxmlformats.org/officeDocument/2006/relationships/image" Target="../media/image33.png"/><Relationship Id="rId4" Type="http://schemas.openxmlformats.org/officeDocument/2006/relationships/image" Target="../media/image27.jpeg"/><Relationship Id="rId9" Type="http://schemas.openxmlformats.org/officeDocument/2006/relationships/image" Target="../media/image32.png"/><Relationship Id="rId14" Type="http://schemas.openxmlformats.org/officeDocument/2006/relationships/image" Target="../media/image36.png"/></Relationships>
</file>

<file path=ppt/slides/_rels/slide12.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slideLayout" Target="../slideLayouts/slideLayout7.xml"/><Relationship Id="rId7" Type="http://schemas.openxmlformats.org/officeDocument/2006/relationships/image" Target="../media/image20.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jpg"/><Relationship Id="rId5" Type="http://schemas.openxmlformats.org/officeDocument/2006/relationships/image" Target="../media/image38.png"/><Relationship Id="rId10" Type="http://schemas.openxmlformats.org/officeDocument/2006/relationships/image" Target="../media/image22.png"/><Relationship Id="rId4" Type="http://schemas.openxmlformats.org/officeDocument/2006/relationships/notesSlide" Target="../notesSlides/notesSlide12.xml"/><Relationship Id="rId9" Type="http://schemas.openxmlformats.org/officeDocument/2006/relationships/image" Target="../media/image21.png"/></Relationships>
</file>

<file path=ppt/slides/_rels/slide13.xml.rels><?xml version="1.0" encoding="UTF-8" standalone="yes"?>
<Relationships xmlns="http://schemas.openxmlformats.org/package/2006/relationships"><Relationship Id="rId8" Type="http://schemas.openxmlformats.org/officeDocument/2006/relationships/notesSlide" Target="../notesSlides/notesSlide13.xml"/><Relationship Id="rId13" Type="http://schemas.openxmlformats.org/officeDocument/2006/relationships/image" Target="../media/image43.JPG"/><Relationship Id="rId3" Type="http://schemas.microsoft.com/office/2007/relationships/media" Target="../media/media3.mp4"/><Relationship Id="rId7" Type="http://schemas.openxmlformats.org/officeDocument/2006/relationships/slideLayout" Target="../slideLayouts/slideLayout7.xml"/><Relationship Id="rId12" Type="http://schemas.openxmlformats.org/officeDocument/2006/relationships/image" Target="../media/image42.png"/><Relationship Id="rId2" Type="http://schemas.microsoft.com/office/2007/relationships/media" Target="../media/media2.mp4"/><Relationship Id="rId1" Type="http://schemas.openxmlformats.org/officeDocument/2006/relationships/video" Target="NULL" TargetMode="External"/><Relationship Id="rId6" Type="http://schemas.openxmlformats.org/officeDocument/2006/relationships/video" Target="../media/media4.mp4"/><Relationship Id="rId11" Type="http://schemas.openxmlformats.org/officeDocument/2006/relationships/image" Target="../media/image41.jpg"/><Relationship Id="rId5" Type="http://schemas.microsoft.com/office/2007/relationships/media" Target="../media/media4.mp4"/><Relationship Id="rId15" Type="http://schemas.openxmlformats.org/officeDocument/2006/relationships/image" Target="../media/image4.jpg"/><Relationship Id="rId10" Type="http://schemas.openxmlformats.org/officeDocument/2006/relationships/image" Target="../media/image40.jpeg"/><Relationship Id="rId4" Type="http://schemas.openxmlformats.org/officeDocument/2006/relationships/video" Target="../media/media3.mp4"/><Relationship Id="rId9" Type="http://schemas.openxmlformats.org/officeDocument/2006/relationships/image" Target="../media/image39.png"/><Relationship Id="rId14" Type="http://schemas.openxmlformats.org/officeDocument/2006/relationships/image" Target="../media/image44.png"/></Relationships>
</file>

<file path=ppt/slides/_rels/slide14.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slideLayout" Target="../slideLayouts/slideLayout7.xml"/><Relationship Id="rId7" Type="http://schemas.openxmlformats.org/officeDocument/2006/relationships/image" Target="../media/image21.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20.png"/><Relationship Id="rId5" Type="http://schemas.openxmlformats.org/officeDocument/2006/relationships/image" Target="../media/image45.png"/><Relationship Id="rId10" Type="http://schemas.openxmlformats.org/officeDocument/2006/relationships/image" Target="../media/image4.jpg"/><Relationship Id="rId4" Type="http://schemas.openxmlformats.org/officeDocument/2006/relationships/notesSlide" Target="../notesSlides/notesSlide14.xml"/><Relationship Id="rId9"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5.xml"/><Relationship Id="rId1" Type="http://schemas.openxmlformats.org/officeDocument/2006/relationships/slideLayout" Target="../slideLayouts/slideLayout6.xml"/><Relationship Id="rId5" Type="http://schemas.openxmlformats.org/officeDocument/2006/relationships/chart" Target="../charts/chart2.xml"/><Relationship Id="rId4" Type="http://schemas.openxmlformats.org/officeDocument/2006/relationships/chart" Target="../charts/chart1.xml"/></Relationships>
</file>

<file path=ppt/slides/_rels/slide16.xml.rels><?xml version="1.0" encoding="UTF-8" standalone="yes"?>
<Relationships xmlns="http://schemas.openxmlformats.org/package/2006/relationships"><Relationship Id="rId8" Type="http://schemas.openxmlformats.org/officeDocument/2006/relationships/image" Target="../media/image51.png"/><Relationship Id="rId13" Type="http://schemas.openxmlformats.org/officeDocument/2006/relationships/image" Target="../media/image56.png"/><Relationship Id="rId18" Type="http://schemas.openxmlformats.org/officeDocument/2006/relationships/image" Target="../media/image61.jpg"/><Relationship Id="rId3" Type="http://schemas.openxmlformats.org/officeDocument/2006/relationships/image" Target="../media/image46.png"/><Relationship Id="rId21" Type="http://schemas.microsoft.com/office/2007/relationships/hdphoto" Target="../media/hdphoto6.wdp"/><Relationship Id="rId7" Type="http://schemas.openxmlformats.org/officeDocument/2006/relationships/image" Target="../media/image50.png"/><Relationship Id="rId12" Type="http://schemas.openxmlformats.org/officeDocument/2006/relationships/image" Target="../media/image55.png"/><Relationship Id="rId17" Type="http://schemas.openxmlformats.org/officeDocument/2006/relationships/image" Target="../media/image60.png"/><Relationship Id="rId2" Type="http://schemas.openxmlformats.org/officeDocument/2006/relationships/notesSlide" Target="../notesSlides/notesSlide16.xml"/><Relationship Id="rId16" Type="http://schemas.openxmlformats.org/officeDocument/2006/relationships/image" Target="../media/image59.png"/><Relationship Id="rId20" Type="http://schemas.openxmlformats.org/officeDocument/2006/relationships/image" Target="../media/image63.png"/><Relationship Id="rId1" Type="http://schemas.openxmlformats.org/officeDocument/2006/relationships/slideLayout" Target="../slideLayouts/slideLayout7.xml"/><Relationship Id="rId6" Type="http://schemas.openxmlformats.org/officeDocument/2006/relationships/image" Target="../media/image49.png"/><Relationship Id="rId11" Type="http://schemas.openxmlformats.org/officeDocument/2006/relationships/image" Target="../media/image54.png"/><Relationship Id="rId24" Type="http://schemas.openxmlformats.org/officeDocument/2006/relationships/image" Target="../media/image4.jpg"/><Relationship Id="rId5" Type="http://schemas.openxmlformats.org/officeDocument/2006/relationships/image" Target="../media/image48.png"/><Relationship Id="rId15" Type="http://schemas.openxmlformats.org/officeDocument/2006/relationships/image" Target="../media/image58.png"/><Relationship Id="rId23" Type="http://schemas.microsoft.com/office/2007/relationships/hdphoto" Target="../media/hdphoto7.wdp"/><Relationship Id="rId10" Type="http://schemas.openxmlformats.org/officeDocument/2006/relationships/image" Target="../media/image53.jpg"/><Relationship Id="rId19" Type="http://schemas.openxmlformats.org/officeDocument/2006/relationships/image" Target="../media/image62.jpg"/><Relationship Id="rId4" Type="http://schemas.openxmlformats.org/officeDocument/2006/relationships/image" Target="../media/image47.jpg"/><Relationship Id="rId9" Type="http://schemas.openxmlformats.org/officeDocument/2006/relationships/image" Target="../media/image52.jpg"/><Relationship Id="rId14" Type="http://schemas.openxmlformats.org/officeDocument/2006/relationships/image" Target="../media/image57.jpeg"/><Relationship Id="rId22" Type="http://schemas.openxmlformats.org/officeDocument/2006/relationships/image" Target="../media/image64.png"/></Relationships>
</file>

<file path=ppt/slides/_rels/slide17.xml.rels><?xml version="1.0" encoding="UTF-8" standalone="yes"?>
<Relationships xmlns="http://schemas.openxmlformats.org/package/2006/relationships"><Relationship Id="rId8" Type="http://schemas.openxmlformats.org/officeDocument/2006/relationships/image" Target="../media/image70.jpg"/><Relationship Id="rId13" Type="http://schemas.openxmlformats.org/officeDocument/2006/relationships/image" Target="../media/image75.png"/><Relationship Id="rId18" Type="http://schemas.openxmlformats.org/officeDocument/2006/relationships/image" Target="../media/image4.jpg"/><Relationship Id="rId3" Type="http://schemas.openxmlformats.org/officeDocument/2006/relationships/image" Target="../media/image65.jpeg"/><Relationship Id="rId7" Type="http://schemas.openxmlformats.org/officeDocument/2006/relationships/image" Target="../media/image69.png"/><Relationship Id="rId12" Type="http://schemas.openxmlformats.org/officeDocument/2006/relationships/image" Target="../media/image74.png"/><Relationship Id="rId17" Type="http://schemas.openxmlformats.org/officeDocument/2006/relationships/image" Target="../media/image79.png"/><Relationship Id="rId2" Type="http://schemas.openxmlformats.org/officeDocument/2006/relationships/notesSlide" Target="../notesSlides/notesSlide17.xml"/><Relationship Id="rId16" Type="http://schemas.openxmlformats.org/officeDocument/2006/relationships/image" Target="../media/image78.jpg"/><Relationship Id="rId1" Type="http://schemas.openxmlformats.org/officeDocument/2006/relationships/slideLayout" Target="../slideLayouts/slideLayout7.xml"/><Relationship Id="rId6" Type="http://schemas.openxmlformats.org/officeDocument/2006/relationships/image" Target="../media/image68.png"/><Relationship Id="rId11" Type="http://schemas.openxmlformats.org/officeDocument/2006/relationships/image" Target="../media/image73.png"/><Relationship Id="rId5" Type="http://schemas.openxmlformats.org/officeDocument/2006/relationships/image" Target="../media/image67.png"/><Relationship Id="rId15" Type="http://schemas.openxmlformats.org/officeDocument/2006/relationships/image" Target="../media/image77.JPEG"/><Relationship Id="rId10" Type="http://schemas.openxmlformats.org/officeDocument/2006/relationships/image" Target="../media/image72.png"/><Relationship Id="rId4" Type="http://schemas.openxmlformats.org/officeDocument/2006/relationships/image" Target="../media/image66.JPEG"/><Relationship Id="rId9" Type="http://schemas.openxmlformats.org/officeDocument/2006/relationships/image" Target="../media/image71.png"/><Relationship Id="rId14" Type="http://schemas.openxmlformats.org/officeDocument/2006/relationships/image" Target="../media/image76.png"/></Relationships>
</file>

<file path=ppt/slides/_rels/slide1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hyperlink" Target="https://www.google.com/url?sa=t&amp;source=web&amp;rct=j&amp;opi=89978449&amp;url=https://www.hzscr.cz/soubor/mv-11210-4-po-ovl-2024-fin-a-pdf.aspx&amp;ved=2ahUKEwj_tqDW2e-JAxX2FxAIHeAvLgsQFnoECBwQAQ&amp;usg=AOvVaw3ZiCH_kp8dd3PwD9QvNWgC" TargetMode="External"/><Relationship Id="rId4" Type="http://schemas.openxmlformats.org/officeDocument/2006/relationships/chart" Target="../charts/chart3.xml"/></Relationships>
</file>

<file path=ppt/slides/_rels/slide2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82.png"/><Relationship Id="rId4" Type="http://schemas.openxmlformats.org/officeDocument/2006/relationships/chart" Target="../charts/chart4.xml"/></Relationships>
</file>

<file path=ppt/slides/_rels/slide21.xml.rels><?xml version="1.0" encoding="UTF-8" standalone="yes"?>
<Relationships xmlns="http://schemas.openxmlformats.org/package/2006/relationships"><Relationship Id="rId8" Type="http://schemas.openxmlformats.org/officeDocument/2006/relationships/image" Target="../media/image84.png"/><Relationship Id="rId3" Type="http://schemas.openxmlformats.org/officeDocument/2006/relationships/image" Target="../media/image81.png"/><Relationship Id="rId7" Type="http://schemas.openxmlformats.org/officeDocument/2006/relationships/image" Target="../media/image83.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chart" Target="../charts/chart5.xml"/><Relationship Id="rId5" Type="http://schemas.openxmlformats.org/officeDocument/2006/relationships/hyperlink" Target="https://www.research.ed.ac.uk/en/publications/fault-tree-analysis-of-fires-on-rooftops-with-photovoltaic-system" TargetMode="External"/><Relationship Id="rId10" Type="http://schemas.openxmlformats.org/officeDocument/2006/relationships/chart" Target="../charts/chart6.xml"/><Relationship Id="rId4" Type="http://schemas.openxmlformats.org/officeDocument/2006/relationships/hyperlink" Target="https://www.frissbe.eu/upload/files/FRISSBE-ZAG%20BAPV%20Fire%20Safety%20Guideline%20May%202024%20v3.pdf" TargetMode="External"/><Relationship Id="rId9" Type="http://schemas.microsoft.com/office/2007/relationships/hdphoto" Target="../media/hdphoto8.wdp"/></Relationships>
</file>

<file path=ppt/slides/_rels/slide22.xml.rels><?xml version="1.0" encoding="UTF-8" standalone="yes"?>
<Relationships xmlns="http://schemas.openxmlformats.org/package/2006/relationships"><Relationship Id="rId8" Type="http://schemas.openxmlformats.org/officeDocument/2006/relationships/hyperlink" Target="https://www.energy.gov/sites/default/files/2018/10/f56/PV%20Fire%20Safety%20Fire%20Guideline_Translation_V04%2020180614_FINAL.pdf" TargetMode="External"/><Relationship Id="rId3" Type="http://schemas.openxmlformats.org/officeDocument/2006/relationships/image" Target="../media/image81.png"/><Relationship Id="rId7" Type="http://schemas.openxmlformats.org/officeDocument/2006/relationships/image" Target="../media/image86.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chart" Target="../charts/chart7.xml"/><Relationship Id="rId5" Type="http://schemas.openxmlformats.org/officeDocument/2006/relationships/hyperlink" Target="https://solargrade.io/articles/the-solargrade-pv-health-report/" TargetMode="External"/><Relationship Id="rId4" Type="http://schemas.openxmlformats.org/officeDocument/2006/relationships/image" Target="../media/image85.png"/></Relationships>
</file>

<file path=ppt/slides/_rels/slide2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89.jpg"/><Relationship Id="rId5" Type="http://schemas.openxmlformats.org/officeDocument/2006/relationships/image" Target="../media/image88.PNG"/><Relationship Id="rId4" Type="http://schemas.openxmlformats.org/officeDocument/2006/relationships/image" Target="../media/image87.PNG"/></Relationships>
</file>

<file path=ppt/slides/_rels/slide24.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60.png"/><Relationship Id="rId4" Type="http://schemas.openxmlformats.org/officeDocument/2006/relationships/image" Target="../media/image56.png"/></Relationships>
</file>

<file path=ppt/slides/_rels/slide25.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4.jpg"/><Relationship Id="rId4" Type="http://schemas.openxmlformats.org/officeDocument/2006/relationships/hyperlink" Target="mailto:roncak.peter@asesgroup.c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Obrázek 10" descr="Obsah obrázku větrný mlýn, skica, kresba&#10;&#10;Popis byl vytvořen automaticky">
            <a:extLst>
              <a:ext uri="{FF2B5EF4-FFF2-40B4-BE49-F238E27FC236}">
                <a16:creationId xmlns:a16="http://schemas.microsoft.com/office/drawing/2014/main" id="{46078B06-5406-CFF0-654D-2E99A5EE6182}"/>
              </a:ext>
            </a:extLst>
          </p:cNvPr>
          <p:cNvPicPr>
            <a:picLocks noChangeAspect="1"/>
          </p:cNvPicPr>
          <p:nvPr/>
        </p:nvPicPr>
        <p:blipFill rotWithShape="1">
          <a:blip r:embed="rId3">
            <a:alphaModFix amt="15000"/>
            <a:extLst>
              <a:ext uri="{28A0092B-C50C-407E-A947-70E740481C1C}">
                <a14:useLocalDpi xmlns:a14="http://schemas.microsoft.com/office/drawing/2010/main" val="0"/>
              </a:ext>
            </a:extLst>
          </a:blip>
          <a:srcRect l="5575" r="6053"/>
          <a:stretch/>
        </p:blipFill>
        <p:spPr>
          <a:xfrm>
            <a:off x="0" y="837017"/>
            <a:ext cx="12188301" cy="6020982"/>
          </a:xfrm>
          <a:prstGeom prst="rect">
            <a:avLst/>
          </a:prstGeom>
        </p:spPr>
      </p:pic>
      <p:pic>
        <p:nvPicPr>
          <p:cNvPr id="10" name="Obrázek 9">
            <a:extLst>
              <a:ext uri="{FF2B5EF4-FFF2-40B4-BE49-F238E27FC236}">
                <a16:creationId xmlns:a16="http://schemas.microsoft.com/office/drawing/2014/main" id="{E2DA4C58-533C-D75E-2A84-083CD211416B}"/>
              </a:ext>
            </a:extLst>
          </p:cNvPr>
          <p:cNvPicPr>
            <a:picLocks noChangeAspect="1"/>
          </p:cNvPicPr>
          <p:nvPr/>
        </p:nvPicPr>
        <p:blipFill rotWithShape="1">
          <a:blip r:embed="rId4">
            <a:extLst>
              <a:ext uri="{BEBA8EAE-BF5A-486C-A8C5-ECC9F3942E4B}">
                <a14:imgProps xmlns:a14="http://schemas.microsoft.com/office/drawing/2010/main">
                  <a14:imgLayer r:embed="rId5">
                    <a14:imgEffect>
                      <a14:sharpenSoften amount="95000"/>
                    </a14:imgEffect>
                    <a14:imgEffect>
                      <a14:brightnessContrast bright="-14000" contrast="71000"/>
                    </a14:imgEffect>
                  </a14:imgLayer>
                </a14:imgProps>
              </a:ext>
              <a:ext uri="{28A0092B-C50C-407E-A947-70E740481C1C}">
                <a14:useLocalDpi xmlns:a14="http://schemas.microsoft.com/office/drawing/2010/main" val="0"/>
              </a:ext>
            </a:extLst>
          </a:blip>
          <a:srcRect b="28342"/>
          <a:stretch/>
        </p:blipFill>
        <p:spPr>
          <a:xfrm>
            <a:off x="3699" y="5916521"/>
            <a:ext cx="12192000" cy="941479"/>
          </a:xfrm>
          <a:prstGeom prst="rect">
            <a:avLst/>
          </a:prstGeom>
        </p:spPr>
      </p:pic>
      <p:sp>
        <p:nvSpPr>
          <p:cNvPr id="12" name="TextovéPole 11">
            <a:extLst>
              <a:ext uri="{FF2B5EF4-FFF2-40B4-BE49-F238E27FC236}">
                <a16:creationId xmlns:a16="http://schemas.microsoft.com/office/drawing/2014/main" id="{84659EF0-DFC4-0C83-C315-5B4F3F31CA88}"/>
              </a:ext>
            </a:extLst>
          </p:cNvPr>
          <p:cNvSpPr txBox="1"/>
          <p:nvPr/>
        </p:nvSpPr>
        <p:spPr>
          <a:xfrm>
            <a:off x="6957012" y="2975856"/>
            <a:ext cx="4056840" cy="1569660"/>
          </a:xfrm>
          <a:prstGeom prst="rect">
            <a:avLst/>
          </a:prstGeom>
          <a:noFill/>
        </p:spPr>
        <p:txBody>
          <a:bodyPr wrap="square" rtlCol="0">
            <a:spAutoFit/>
          </a:bodyPr>
          <a:lstStyle/>
          <a:p>
            <a:pPr algn="ctr"/>
            <a:r>
              <a:rPr lang="cs-CZ" sz="3200" dirty="0">
                <a:solidFill>
                  <a:schemeClr val="tx1">
                    <a:lumMod val="65000"/>
                    <a:lumOff val="35000"/>
                  </a:schemeClr>
                </a:solidFill>
                <a:latin typeface="Calibri" panose="020F0502020204030204" pitchFamily="34" charset="0"/>
                <a:ea typeface="Calibri" panose="020F0502020204030204" pitchFamily="34" charset="0"/>
                <a:cs typeface="Calibri" panose="020F0502020204030204" pitchFamily="34" charset="0"/>
              </a:rPr>
              <a:t>CECH EPS</a:t>
            </a:r>
          </a:p>
          <a:p>
            <a:pPr algn="ctr"/>
            <a:r>
              <a:rPr lang="cs-CZ" sz="3200" dirty="0">
                <a:solidFill>
                  <a:schemeClr val="tx1">
                    <a:lumMod val="65000"/>
                    <a:lumOff val="35000"/>
                  </a:schemeClr>
                </a:solidFill>
                <a:latin typeface="Calibri" panose="020F0502020204030204" pitchFamily="34" charset="0"/>
                <a:ea typeface="Calibri" panose="020F0502020204030204" pitchFamily="34" charset="0"/>
                <a:cs typeface="Calibri" panose="020F0502020204030204" pitchFamily="34" charset="0"/>
              </a:rPr>
              <a:t>Certifikované lokální hasící zařízení</a:t>
            </a:r>
          </a:p>
        </p:txBody>
      </p:sp>
      <p:sp>
        <p:nvSpPr>
          <p:cNvPr id="3" name="Obdélník 2">
            <a:extLst>
              <a:ext uri="{FF2B5EF4-FFF2-40B4-BE49-F238E27FC236}">
                <a16:creationId xmlns:a16="http://schemas.microsoft.com/office/drawing/2014/main" id="{1121CB41-71D6-4C9C-9C22-A13704E340AE}"/>
              </a:ext>
            </a:extLst>
          </p:cNvPr>
          <p:cNvSpPr/>
          <p:nvPr/>
        </p:nvSpPr>
        <p:spPr>
          <a:xfrm>
            <a:off x="0" y="726577"/>
            <a:ext cx="12192000" cy="87887"/>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sp>
        <p:nvSpPr>
          <p:cNvPr id="28" name="Obdélník 27">
            <a:extLst>
              <a:ext uri="{FF2B5EF4-FFF2-40B4-BE49-F238E27FC236}">
                <a16:creationId xmlns:a16="http://schemas.microsoft.com/office/drawing/2014/main" id="{FB50D9C5-702D-4641-8BB5-1322614EA8E9}"/>
              </a:ext>
            </a:extLst>
          </p:cNvPr>
          <p:cNvSpPr/>
          <p:nvPr/>
        </p:nvSpPr>
        <p:spPr>
          <a:xfrm>
            <a:off x="0" y="6511158"/>
            <a:ext cx="12192000" cy="346841"/>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sp>
        <p:nvSpPr>
          <p:cNvPr id="2" name="TextovéPole 1">
            <a:extLst>
              <a:ext uri="{FF2B5EF4-FFF2-40B4-BE49-F238E27FC236}">
                <a16:creationId xmlns:a16="http://schemas.microsoft.com/office/drawing/2014/main" id="{4ACD8FF6-2EB9-151B-05B4-C34176B02FFD}"/>
              </a:ext>
            </a:extLst>
          </p:cNvPr>
          <p:cNvSpPr txBox="1"/>
          <p:nvPr/>
        </p:nvSpPr>
        <p:spPr>
          <a:xfrm>
            <a:off x="11564194" y="6561467"/>
            <a:ext cx="521297" cy="246221"/>
          </a:xfrm>
          <a:prstGeom prst="rect">
            <a:avLst/>
          </a:prstGeom>
          <a:noFill/>
        </p:spPr>
        <p:txBody>
          <a:bodyPr wrap="none" rtlCol="0">
            <a:spAutoFit/>
          </a:bodyPr>
          <a:lstStyle/>
          <a:p>
            <a:r>
              <a:rPr lang="cs-CZ" sz="1000" i="1">
                <a:solidFill>
                  <a:schemeClr val="bg1"/>
                </a:solidFill>
              </a:rPr>
              <a:t>interní</a:t>
            </a:r>
          </a:p>
        </p:txBody>
      </p:sp>
      <p:pic>
        <p:nvPicPr>
          <p:cNvPr id="14" name="Obrázek 13" descr="Obsah obrázku hračka, kreslené, hasič, text&#10;&#10;Popis byl vytvořen automaticky">
            <a:extLst>
              <a:ext uri="{FF2B5EF4-FFF2-40B4-BE49-F238E27FC236}">
                <a16:creationId xmlns:a16="http://schemas.microsoft.com/office/drawing/2014/main" id="{45E4BA33-CE39-0471-CA48-21945EF840D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6283" y="925166"/>
            <a:ext cx="7397337" cy="4880653"/>
          </a:xfrm>
          <a:prstGeom prst="rect">
            <a:avLst/>
          </a:prstGeom>
        </p:spPr>
      </p:pic>
      <p:pic>
        <p:nvPicPr>
          <p:cNvPr id="4" name="Obrázek 3" descr="Obsah obrázku Písmo, logo, Grafika, symbol&#10;&#10;Popis byl vytvořen automaticky">
            <a:extLst>
              <a:ext uri="{FF2B5EF4-FFF2-40B4-BE49-F238E27FC236}">
                <a16:creationId xmlns:a16="http://schemas.microsoft.com/office/drawing/2014/main" id="{99DB5840-F5F0-5677-39E7-84BF33AA89E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928178" y="109644"/>
            <a:ext cx="1090800" cy="540871"/>
          </a:xfrm>
          <a:prstGeom prst="rect">
            <a:avLst/>
          </a:prstGeom>
        </p:spPr>
      </p:pic>
    </p:spTree>
    <p:extLst>
      <p:ext uri="{BB962C8B-B14F-4D97-AF65-F5344CB8AC3E}">
        <p14:creationId xmlns:p14="http://schemas.microsoft.com/office/powerpoint/2010/main" val="8113819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177975-57A8-12B3-AFF1-C3BFD02A6D0C}"/>
            </a:ext>
          </a:extLst>
        </p:cNvPr>
        <p:cNvGrpSpPr/>
        <p:nvPr/>
      </p:nvGrpSpPr>
      <p:grpSpPr>
        <a:xfrm>
          <a:off x="0" y="0"/>
          <a:ext cx="0" cy="0"/>
          <a:chOff x="0" y="0"/>
          <a:chExt cx="0" cy="0"/>
        </a:xfrm>
      </p:grpSpPr>
      <p:sp>
        <p:nvSpPr>
          <p:cNvPr id="6" name="TextovéPole 5">
            <a:extLst>
              <a:ext uri="{FF2B5EF4-FFF2-40B4-BE49-F238E27FC236}">
                <a16:creationId xmlns:a16="http://schemas.microsoft.com/office/drawing/2014/main" id="{C4F572C9-F90B-D4C1-EEAD-5CE2F5453355}"/>
              </a:ext>
            </a:extLst>
          </p:cNvPr>
          <p:cNvSpPr txBox="1"/>
          <p:nvPr/>
        </p:nvSpPr>
        <p:spPr>
          <a:xfrm>
            <a:off x="203171" y="213692"/>
            <a:ext cx="10091352" cy="523220"/>
          </a:xfrm>
          <a:prstGeom prst="rect">
            <a:avLst/>
          </a:prstGeom>
          <a:noFill/>
        </p:spPr>
        <p:txBody>
          <a:bodyPr wrap="square" rtlCol="0">
            <a:spAutoFit/>
          </a:bodyPr>
          <a:lstStyle/>
          <a:p>
            <a:r>
              <a:rPr lang="cs-CZ" sz="2800" b="1" dirty="0">
                <a:latin typeface="Calibri" panose="020F0502020204030204" pitchFamily="34" charset="0"/>
                <a:ea typeface="Calibri" panose="020F0502020204030204" pitchFamily="34" charset="0"/>
                <a:cs typeface="Calibri" panose="020F0502020204030204" pitchFamily="34" charset="0"/>
              </a:rPr>
              <a:t>Přehled prezentace Konference Červený Kohout 2026 </a:t>
            </a:r>
          </a:p>
        </p:txBody>
      </p:sp>
      <p:sp>
        <p:nvSpPr>
          <p:cNvPr id="3" name="Obdélník 2">
            <a:extLst>
              <a:ext uri="{FF2B5EF4-FFF2-40B4-BE49-F238E27FC236}">
                <a16:creationId xmlns:a16="http://schemas.microsoft.com/office/drawing/2014/main" id="{F2AD3320-F307-DEBB-76C7-52A272C9BD1F}"/>
              </a:ext>
            </a:extLst>
          </p:cNvPr>
          <p:cNvSpPr/>
          <p:nvPr/>
        </p:nvSpPr>
        <p:spPr>
          <a:xfrm>
            <a:off x="64008" y="794068"/>
            <a:ext cx="12192000" cy="17031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67" name="TextovéPole 66">
            <a:extLst>
              <a:ext uri="{FF2B5EF4-FFF2-40B4-BE49-F238E27FC236}">
                <a16:creationId xmlns:a16="http://schemas.microsoft.com/office/drawing/2014/main" id="{34A0B794-E7B3-5F2A-B260-FA7BC31B8C51}"/>
              </a:ext>
            </a:extLst>
          </p:cNvPr>
          <p:cNvSpPr txBox="1"/>
          <p:nvPr/>
        </p:nvSpPr>
        <p:spPr>
          <a:xfrm>
            <a:off x="492554" y="896890"/>
            <a:ext cx="6420310" cy="3416320"/>
          </a:xfrm>
          <a:prstGeom prst="rect">
            <a:avLst/>
          </a:prstGeom>
          <a:noFill/>
        </p:spPr>
        <p:txBody>
          <a:bodyPr wrap="square" rtlCol="0">
            <a:spAutoFit/>
          </a:bodyPr>
          <a:lstStyle/>
          <a:p>
            <a:br>
              <a:rPr lang="cs-CZ" dirty="0"/>
            </a:br>
            <a:endParaRPr lang="cs-CZ" dirty="0"/>
          </a:p>
          <a:p>
            <a:pPr marL="285750" indent="-285750">
              <a:buFont typeface="Arial" panose="020B0604020202020204" pitchFamily="34" charset="0"/>
              <a:buChar char="•"/>
            </a:pPr>
            <a:endParaRPr lang="cs-CZ" dirty="0"/>
          </a:p>
          <a:p>
            <a:pPr marL="285750" indent="-285750">
              <a:buFont typeface="Arial" panose="020B0604020202020204" pitchFamily="34" charset="0"/>
              <a:buChar char="•"/>
            </a:pPr>
            <a:endParaRPr lang="cs-CZ" dirty="0"/>
          </a:p>
          <a:p>
            <a:pPr marL="285750" indent="-285750">
              <a:buFont typeface="Arial" panose="020B0604020202020204" pitchFamily="34" charset="0"/>
              <a:buChar char="•"/>
            </a:pPr>
            <a:endParaRPr lang="cs-CZ" dirty="0"/>
          </a:p>
          <a:p>
            <a:pPr marL="285750" indent="-285750">
              <a:buFont typeface="Arial" panose="020B0604020202020204" pitchFamily="34" charset="0"/>
              <a:buChar char="•"/>
            </a:pPr>
            <a:r>
              <a:rPr lang="cs-CZ" dirty="0"/>
              <a:t>Nové legislativní požadavky na požární odolnost rozváděčů</a:t>
            </a:r>
            <a:br>
              <a:rPr lang="cs-CZ" dirty="0"/>
            </a:br>
            <a:endParaRPr lang="cs-CZ" dirty="0"/>
          </a:p>
          <a:p>
            <a:pPr marL="285750" indent="-285750">
              <a:buFont typeface="Arial" panose="020B0604020202020204" pitchFamily="34" charset="0"/>
              <a:buChar char="•"/>
            </a:pPr>
            <a:r>
              <a:rPr lang="cs-CZ" dirty="0"/>
              <a:t>Systém řešení nových požadavků na požární odolnost rozváděčů</a:t>
            </a:r>
          </a:p>
          <a:p>
            <a:endParaRPr lang="cs-CZ" dirty="0"/>
          </a:p>
          <a:p>
            <a:pPr marL="285750" indent="-285750">
              <a:buFont typeface="Arial" panose="020B0604020202020204" pitchFamily="34" charset="0"/>
              <a:buChar char="•"/>
            </a:pPr>
            <a:r>
              <a:rPr lang="cs-CZ" dirty="0"/>
              <a:t>Prezentace ochranných krytů pro konektory MC4</a:t>
            </a:r>
          </a:p>
          <a:p>
            <a:endParaRPr lang="cs-CZ" b="1" dirty="0"/>
          </a:p>
        </p:txBody>
      </p:sp>
      <p:pic>
        <p:nvPicPr>
          <p:cNvPr id="5" name="Obrázek 4">
            <a:extLst>
              <a:ext uri="{FF2B5EF4-FFF2-40B4-BE49-F238E27FC236}">
                <a16:creationId xmlns:a16="http://schemas.microsoft.com/office/drawing/2014/main" id="{B2D73A22-3F2B-43FF-AFA0-51980A1ED94A}"/>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95000"/>
                    </a14:imgEffect>
                    <a14:imgEffect>
                      <a14:brightnessContrast bright="-14000" contrast="71000"/>
                    </a14:imgEffect>
                  </a14:imgLayer>
                </a14:imgProps>
              </a:ext>
              <a:ext uri="{28A0092B-C50C-407E-A947-70E740481C1C}">
                <a14:useLocalDpi xmlns:a14="http://schemas.microsoft.com/office/drawing/2010/main" val="0"/>
              </a:ext>
            </a:extLst>
          </a:blip>
          <a:srcRect b="28342"/>
          <a:stretch/>
        </p:blipFill>
        <p:spPr>
          <a:xfrm>
            <a:off x="3699" y="5916521"/>
            <a:ext cx="12192000" cy="941479"/>
          </a:xfrm>
          <a:prstGeom prst="rect">
            <a:avLst/>
          </a:prstGeom>
        </p:spPr>
      </p:pic>
      <p:pic>
        <p:nvPicPr>
          <p:cNvPr id="2" name="Obrázek 1" descr="Obsah obrázku Písmo, logo, Grafika, symbol&#10;&#10;Popis byl vytvořen automaticky">
            <a:extLst>
              <a:ext uri="{FF2B5EF4-FFF2-40B4-BE49-F238E27FC236}">
                <a16:creationId xmlns:a16="http://schemas.microsoft.com/office/drawing/2014/main" id="{AD9B9CEE-8B67-108C-C773-621FB656922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928178" y="109644"/>
            <a:ext cx="1090800" cy="540871"/>
          </a:xfrm>
          <a:prstGeom prst="rect">
            <a:avLst/>
          </a:prstGeom>
        </p:spPr>
      </p:pic>
    </p:spTree>
    <p:extLst>
      <p:ext uri="{BB962C8B-B14F-4D97-AF65-F5344CB8AC3E}">
        <p14:creationId xmlns:p14="http://schemas.microsoft.com/office/powerpoint/2010/main" val="996627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a:extLst>
              <a:ext uri="{FF2B5EF4-FFF2-40B4-BE49-F238E27FC236}">
                <a16:creationId xmlns:a16="http://schemas.microsoft.com/office/drawing/2014/main" id="{A9CE7348-3B6D-45EB-9DAA-B9991E851AF0}"/>
              </a:ext>
            </a:extLst>
          </p:cNvPr>
          <p:cNvSpPr txBox="1"/>
          <p:nvPr/>
        </p:nvSpPr>
        <p:spPr>
          <a:xfrm>
            <a:off x="203171" y="213692"/>
            <a:ext cx="10091352" cy="523220"/>
          </a:xfrm>
          <a:prstGeom prst="rect">
            <a:avLst/>
          </a:prstGeom>
          <a:noFill/>
        </p:spPr>
        <p:txBody>
          <a:bodyPr wrap="square" rtlCol="0">
            <a:spAutoFit/>
          </a:bodyPr>
          <a:lstStyle/>
          <a:p>
            <a:pPr algn="ctr"/>
            <a:r>
              <a:rPr lang="cs-CZ" sz="2800" b="1" dirty="0">
                <a:latin typeface="Calibri" panose="020F0502020204030204" pitchFamily="34" charset="0"/>
                <a:ea typeface="Calibri" panose="020F0502020204030204" pitchFamily="34" charset="0"/>
                <a:cs typeface="Calibri" panose="020F0502020204030204" pitchFamily="34" charset="0"/>
              </a:rPr>
              <a:t>Smysl vývoje</a:t>
            </a:r>
          </a:p>
        </p:txBody>
      </p:sp>
      <p:sp>
        <p:nvSpPr>
          <p:cNvPr id="3" name="Obdélník 2">
            <a:extLst>
              <a:ext uri="{FF2B5EF4-FFF2-40B4-BE49-F238E27FC236}">
                <a16:creationId xmlns:a16="http://schemas.microsoft.com/office/drawing/2014/main" id="{1121CB41-71D6-4C9C-9C22-A13704E340AE}"/>
              </a:ext>
            </a:extLst>
          </p:cNvPr>
          <p:cNvSpPr/>
          <p:nvPr/>
        </p:nvSpPr>
        <p:spPr>
          <a:xfrm>
            <a:off x="0" y="1152286"/>
            <a:ext cx="12192000" cy="17031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67" name="TextovéPole 66">
            <a:extLst>
              <a:ext uri="{FF2B5EF4-FFF2-40B4-BE49-F238E27FC236}">
                <a16:creationId xmlns:a16="http://schemas.microsoft.com/office/drawing/2014/main" id="{1FE35E1D-0A9B-9CAD-5E51-8653F9DE5364}"/>
              </a:ext>
            </a:extLst>
          </p:cNvPr>
          <p:cNvSpPr txBox="1"/>
          <p:nvPr/>
        </p:nvSpPr>
        <p:spPr>
          <a:xfrm>
            <a:off x="492554" y="896890"/>
            <a:ext cx="6420310" cy="5355312"/>
          </a:xfrm>
          <a:prstGeom prst="rect">
            <a:avLst/>
          </a:prstGeom>
          <a:noFill/>
        </p:spPr>
        <p:txBody>
          <a:bodyPr wrap="square" rtlCol="0">
            <a:spAutoFit/>
          </a:bodyPr>
          <a:lstStyle/>
          <a:p>
            <a:br>
              <a:rPr lang="cs-CZ" dirty="0"/>
            </a:br>
            <a:endParaRPr lang="cs-CZ" dirty="0"/>
          </a:p>
          <a:p>
            <a:pPr marL="285750" indent="-285750">
              <a:buFont typeface="Arial" panose="020B0604020202020204" pitchFamily="34" charset="0"/>
              <a:buChar char="•"/>
            </a:pPr>
            <a:r>
              <a:rPr lang="cs-CZ" dirty="0"/>
              <a:t>Spolupráce v oblasti PO</a:t>
            </a:r>
          </a:p>
          <a:p>
            <a:endParaRPr lang="cs-CZ" dirty="0"/>
          </a:p>
          <a:p>
            <a:pPr marL="285750" indent="-285750">
              <a:buFont typeface="Arial" panose="020B0604020202020204" pitchFamily="34" charset="0"/>
              <a:buChar char="•"/>
            </a:pPr>
            <a:r>
              <a:rPr lang="cs-CZ" dirty="0"/>
              <a:t>Ochrana prostor, kde hrozí riziko vzniku ohně</a:t>
            </a:r>
            <a:br>
              <a:rPr lang="cs-CZ" dirty="0"/>
            </a:br>
            <a:endParaRPr lang="cs-CZ" dirty="0"/>
          </a:p>
          <a:p>
            <a:pPr marL="285750" indent="-285750">
              <a:buFont typeface="Arial" panose="020B0604020202020204" pitchFamily="34" charset="0"/>
              <a:buChar char="•"/>
            </a:pPr>
            <a:r>
              <a:rPr lang="cs-CZ" dirty="0"/>
              <a:t>Smysl spolupráce eliminovat požár v samém počátku</a:t>
            </a:r>
            <a:br>
              <a:rPr lang="cs-CZ" dirty="0"/>
            </a:br>
            <a:endParaRPr lang="cs-CZ" dirty="0"/>
          </a:p>
          <a:p>
            <a:pPr marL="285750" indent="-285750">
              <a:buFont typeface="Arial" panose="020B0604020202020204" pitchFamily="34" charset="0"/>
              <a:buChar char="•"/>
            </a:pPr>
            <a:r>
              <a:rPr lang="cs-CZ" dirty="0"/>
              <a:t>Ochrana lidského zdraví</a:t>
            </a:r>
          </a:p>
          <a:p>
            <a:pPr marL="285750" indent="-285750">
              <a:buFont typeface="Arial" panose="020B0604020202020204" pitchFamily="34" charset="0"/>
              <a:buChar char="•"/>
            </a:pPr>
            <a:endParaRPr lang="cs-CZ" dirty="0"/>
          </a:p>
          <a:p>
            <a:pPr marL="285750" indent="-285750">
              <a:buFont typeface="Arial" panose="020B0604020202020204" pitchFamily="34" charset="0"/>
              <a:buChar char="•"/>
            </a:pPr>
            <a:r>
              <a:rPr lang="cs-CZ" dirty="0"/>
              <a:t>Minimalizace materiálních škod a škod následných</a:t>
            </a:r>
          </a:p>
          <a:p>
            <a:pPr marL="285750" indent="-285750">
              <a:buFont typeface="Arial" panose="020B0604020202020204" pitchFamily="34" charset="0"/>
              <a:buChar char="•"/>
            </a:pPr>
            <a:endParaRPr lang="cs-CZ" dirty="0"/>
          </a:p>
          <a:p>
            <a:pPr marL="285750" indent="-285750">
              <a:buFont typeface="Arial" panose="020B0604020202020204" pitchFamily="34" charset="0"/>
              <a:buChar char="•"/>
            </a:pPr>
            <a:r>
              <a:rPr lang="cs-CZ" dirty="0"/>
              <a:t>Smysl vývoje předcházet plamennému hoření – detekce, riziková místa aj.</a:t>
            </a:r>
          </a:p>
          <a:p>
            <a:pPr marL="285750" indent="-285750">
              <a:buFont typeface="Arial" panose="020B0604020202020204" pitchFamily="34" charset="0"/>
              <a:buChar char="•"/>
            </a:pPr>
            <a:endParaRPr lang="cs-CZ" dirty="0"/>
          </a:p>
          <a:p>
            <a:pPr marL="285750" indent="-285750">
              <a:buFont typeface="Arial" panose="020B0604020202020204" pitchFamily="34" charset="0"/>
              <a:buChar char="•"/>
            </a:pPr>
            <a:endParaRPr lang="cs-CZ" dirty="0"/>
          </a:p>
          <a:p>
            <a:endParaRPr lang="cs-CZ" dirty="0"/>
          </a:p>
          <a:p>
            <a:pPr marL="285750" indent="-285750">
              <a:buFont typeface="Arial" panose="020B0604020202020204" pitchFamily="34" charset="0"/>
              <a:buChar char="•"/>
            </a:pPr>
            <a:endParaRPr lang="cs-CZ" dirty="0"/>
          </a:p>
          <a:p>
            <a:endParaRPr lang="cs-CZ" b="1" dirty="0"/>
          </a:p>
        </p:txBody>
      </p:sp>
      <p:pic>
        <p:nvPicPr>
          <p:cNvPr id="5" name="Obrázek 4" descr="Obsah obrázku hračka, kreslené, hasič, text&#10;&#10;Popis byl vytvořen automaticky">
            <a:extLst>
              <a:ext uri="{FF2B5EF4-FFF2-40B4-BE49-F238E27FC236}">
                <a16:creationId xmlns:a16="http://schemas.microsoft.com/office/drawing/2014/main" id="{DD7EBFFC-AC9B-4442-B669-EFED27E6A9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6925" y="1754726"/>
            <a:ext cx="4212838" cy="2779568"/>
          </a:xfrm>
          <a:prstGeom prst="rect">
            <a:avLst/>
          </a:prstGeom>
        </p:spPr>
      </p:pic>
      <p:pic>
        <p:nvPicPr>
          <p:cNvPr id="7" name="Obrázek 6">
            <a:extLst>
              <a:ext uri="{FF2B5EF4-FFF2-40B4-BE49-F238E27FC236}">
                <a16:creationId xmlns:a16="http://schemas.microsoft.com/office/drawing/2014/main" id="{444AEB4D-3E53-423D-9033-A6FDCE327423}"/>
              </a:ext>
            </a:extLst>
          </p:cNvPr>
          <p:cNvPicPr>
            <a:picLocks noChangeAspect="1"/>
          </p:cNvPicPr>
          <p:nvPr/>
        </p:nvPicPr>
        <p:blipFill rotWithShape="1">
          <a:blip r:embed="rId4">
            <a:extLst>
              <a:ext uri="{BEBA8EAE-BF5A-486C-A8C5-ECC9F3942E4B}">
                <a14:imgProps xmlns:a14="http://schemas.microsoft.com/office/drawing/2010/main">
                  <a14:imgLayer r:embed="rId5">
                    <a14:imgEffect>
                      <a14:sharpenSoften amount="95000"/>
                    </a14:imgEffect>
                    <a14:imgEffect>
                      <a14:brightnessContrast bright="-14000" contrast="71000"/>
                    </a14:imgEffect>
                  </a14:imgLayer>
                </a14:imgProps>
              </a:ext>
              <a:ext uri="{28A0092B-C50C-407E-A947-70E740481C1C}">
                <a14:useLocalDpi xmlns:a14="http://schemas.microsoft.com/office/drawing/2010/main" val="0"/>
              </a:ext>
            </a:extLst>
          </a:blip>
          <a:srcRect b="28342"/>
          <a:stretch/>
        </p:blipFill>
        <p:spPr>
          <a:xfrm>
            <a:off x="3699" y="5916521"/>
            <a:ext cx="12192000" cy="941479"/>
          </a:xfrm>
          <a:prstGeom prst="rect">
            <a:avLst/>
          </a:prstGeom>
        </p:spPr>
      </p:pic>
    </p:spTree>
    <p:extLst>
      <p:ext uri="{BB962C8B-B14F-4D97-AF65-F5344CB8AC3E}">
        <p14:creationId xmlns:p14="http://schemas.microsoft.com/office/powerpoint/2010/main" val="1139582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a:extLst>
              <a:ext uri="{FF2B5EF4-FFF2-40B4-BE49-F238E27FC236}">
                <a16:creationId xmlns:a16="http://schemas.microsoft.com/office/drawing/2014/main" id="{A9CE7348-3B6D-45EB-9DAA-B9991E851AF0}"/>
              </a:ext>
            </a:extLst>
          </p:cNvPr>
          <p:cNvSpPr txBox="1"/>
          <p:nvPr/>
        </p:nvSpPr>
        <p:spPr>
          <a:xfrm>
            <a:off x="203171" y="213692"/>
            <a:ext cx="10091352" cy="369332"/>
          </a:xfrm>
          <a:prstGeom prst="rect">
            <a:avLst/>
          </a:prstGeom>
          <a:noFill/>
        </p:spPr>
        <p:txBody>
          <a:bodyPr wrap="square" rtlCol="0">
            <a:spAutoFit/>
          </a:bodyPr>
          <a:lstStyle/>
          <a:p>
            <a:r>
              <a:rPr lang="cs-CZ" b="1" dirty="0">
                <a:latin typeface="Calibri" panose="020F0502020204030204" pitchFamily="34" charset="0"/>
                <a:ea typeface="Calibri" panose="020F0502020204030204" pitchFamily="34" charset="0"/>
                <a:cs typeface="Calibri" panose="020F0502020204030204" pitchFamily="34" charset="0"/>
              </a:rPr>
              <a:t>ČSN 73 0848 a ČSN P 73 0847: Požární bezpečnost staveb</a:t>
            </a:r>
          </a:p>
        </p:txBody>
      </p:sp>
      <p:sp>
        <p:nvSpPr>
          <p:cNvPr id="3" name="Obdélník 2">
            <a:extLst>
              <a:ext uri="{FF2B5EF4-FFF2-40B4-BE49-F238E27FC236}">
                <a16:creationId xmlns:a16="http://schemas.microsoft.com/office/drawing/2014/main" id="{1121CB41-71D6-4C9C-9C22-A13704E340AE}"/>
              </a:ext>
            </a:extLst>
          </p:cNvPr>
          <p:cNvSpPr/>
          <p:nvPr/>
        </p:nvSpPr>
        <p:spPr>
          <a:xfrm>
            <a:off x="0" y="726577"/>
            <a:ext cx="12192000" cy="17031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pic>
        <p:nvPicPr>
          <p:cNvPr id="5" name="Obrázek 4" descr="Obsah obrázku Písmo, logo, Grafika, symbol&#10;&#10;Popis byl vytvořen automaticky">
            <a:extLst>
              <a:ext uri="{FF2B5EF4-FFF2-40B4-BE49-F238E27FC236}">
                <a16:creationId xmlns:a16="http://schemas.microsoft.com/office/drawing/2014/main" id="{07754B08-D744-D9C2-212C-8DEB119FC4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28178" y="109644"/>
            <a:ext cx="1090800" cy="540871"/>
          </a:xfrm>
          <a:prstGeom prst="rect">
            <a:avLst/>
          </a:prstGeom>
        </p:spPr>
      </p:pic>
      <p:sp>
        <p:nvSpPr>
          <p:cNvPr id="19" name="TextovéPole 18">
            <a:extLst>
              <a:ext uri="{FF2B5EF4-FFF2-40B4-BE49-F238E27FC236}">
                <a16:creationId xmlns:a16="http://schemas.microsoft.com/office/drawing/2014/main" id="{44D80FC3-DDF6-1A04-A077-F48DB43C6A5F}"/>
              </a:ext>
            </a:extLst>
          </p:cNvPr>
          <p:cNvSpPr txBox="1"/>
          <p:nvPr/>
        </p:nvSpPr>
        <p:spPr>
          <a:xfrm>
            <a:off x="492554" y="1236830"/>
            <a:ext cx="8669104" cy="369332"/>
          </a:xfrm>
          <a:prstGeom prst="rect">
            <a:avLst/>
          </a:prstGeom>
          <a:noFill/>
        </p:spPr>
        <p:txBody>
          <a:bodyPr wrap="none" rtlCol="0">
            <a:spAutoFit/>
          </a:bodyPr>
          <a:lstStyle/>
          <a:p>
            <a:r>
              <a:rPr lang="cs-CZ" b="1" dirty="0">
                <a:latin typeface="Calibri" panose="020F0502020204030204" pitchFamily="34" charset="0"/>
                <a:ea typeface="Calibri" panose="020F0502020204030204" pitchFamily="34" charset="0"/>
                <a:cs typeface="Calibri" panose="020F0502020204030204" pitchFamily="34" charset="0"/>
              </a:rPr>
              <a:t>Na jaké prostory se nové legislativní požadavky dle ČSN 73 0848 a ČSN P 730847 vztahují:</a:t>
            </a:r>
          </a:p>
        </p:txBody>
      </p:sp>
      <p:sp>
        <p:nvSpPr>
          <p:cNvPr id="2" name="Ovál 1">
            <a:extLst>
              <a:ext uri="{FF2B5EF4-FFF2-40B4-BE49-F238E27FC236}">
                <a16:creationId xmlns:a16="http://schemas.microsoft.com/office/drawing/2014/main" id="{CD41E4A2-A71F-2DF1-26C5-B813FFD700C5}"/>
              </a:ext>
            </a:extLst>
          </p:cNvPr>
          <p:cNvSpPr/>
          <p:nvPr/>
        </p:nvSpPr>
        <p:spPr>
          <a:xfrm>
            <a:off x="2272253" y="5719693"/>
            <a:ext cx="789310" cy="815950"/>
          </a:xfrm>
          <a:prstGeom prst="ellipse">
            <a:avLst/>
          </a:prstGeom>
          <a:blipFill>
            <a:blip r:embed="rId4">
              <a:extLst>
                <a:ext uri="{28A0092B-C50C-407E-A947-70E740481C1C}">
                  <a14:useLocalDpi xmlns:a14="http://schemas.microsoft.com/office/drawing/2010/main" val="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txBody>
          <a:bodyPr/>
          <a:lstStyle/>
          <a:p>
            <a:endParaRPr lang="cs-CZ"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4" name="Ovál 3">
            <a:extLst>
              <a:ext uri="{FF2B5EF4-FFF2-40B4-BE49-F238E27FC236}">
                <a16:creationId xmlns:a16="http://schemas.microsoft.com/office/drawing/2014/main" id="{95DE262C-41F2-8CA0-AC20-609D77E7A16C}"/>
              </a:ext>
            </a:extLst>
          </p:cNvPr>
          <p:cNvSpPr/>
          <p:nvPr/>
        </p:nvSpPr>
        <p:spPr>
          <a:xfrm>
            <a:off x="7441682" y="5719693"/>
            <a:ext cx="789310" cy="815950"/>
          </a:xfrm>
          <a:prstGeom prst="ellipse">
            <a:avLst/>
          </a:prstGeom>
          <a:blipFill>
            <a:blip r:embed="rId5">
              <a:extLst>
                <a:ext uri="{28A0092B-C50C-407E-A947-70E740481C1C}">
                  <a14:useLocalDpi xmlns:a14="http://schemas.microsoft.com/office/drawing/2010/main" val="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1586"/>
              <a:alphaOff val="0"/>
            </a:schemeClr>
          </a:effectRef>
          <a:fontRef idx="minor">
            <a:schemeClr val="lt1">
              <a:hueOff val="0"/>
              <a:satOff val="0"/>
              <a:lumOff val="0"/>
              <a:alphaOff val="0"/>
            </a:schemeClr>
          </a:fontRef>
        </p:style>
        <p:txBody>
          <a:bodyPr/>
          <a:lstStyle/>
          <a:p>
            <a:endParaRPr lang="cs-CZ"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7" name="Ovál 6">
            <a:extLst>
              <a:ext uri="{FF2B5EF4-FFF2-40B4-BE49-F238E27FC236}">
                <a16:creationId xmlns:a16="http://schemas.microsoft.com/office/drawing/2014/main" id="{7E2F616B-61DE-2F22-0652-D1AF05546B30}"/>
              </a:ext>
            </a:extLst>
          </p:cNvPr>
          <p:cNvSpPr/>
          <p:nvPr/>
        </p:nvSpPr>
        <p:spPr>
          <a:xfrm>
            <a:off x="3977679" y="5719693"/>
            <a:ext cx="789310" cy="815950"/>
          </a:xfrm>
          <a:prstGeom prst="ellipse">
            <a:avLst/>
          </a:prstGeom>
          <a:blipFill>
            <a:blip r:embed="rId6">
              <a:extLst>
                <a:ext uri="{28A0092B-C50C-407E-A947-70E740481C1C}">
                  <a14:useLocalDpi xmlns:a14="http://schemas.microsoft.com/office/drawing/2010/main" val="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3172"/>
              <a:alphaOff val="0"/>
            </a:schemeClr>
          </a:effectRef>
          <a:fontRef idx="minor">
            <a:schemeClr val="lt1">
              <a:hueOff val="0"/>
              <a:satOff val="0"/>
              <a:lumOff val="0"/>
              <a:alphaOff val="0"/>
            </a:schemeClr>
          </a:fontRef>
        </p:style>
        <p:txBody>
          <a:bodyPr/>
          <a:lstStyle/>
          <a:p>
            <a:endParaRPr lang="cs-CZ">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8" name="Ovál 7">
            <a:extLst>
              <a:ext uri="{FF2B5EF4-FFF2-40B4-BE49-F238E27FC236}">
                <a16:creationId xmlns:a16="http://schemas.microsoft.com/office/drawing/2014/main" id="{95AC2333-A1EA-08A2-2188-AE88288D49A2}"/>
              </a:ext>
            </a:extLst>
          </p:cNvPr>
          <p:cNvSpPr/>
          <p:nvPr/>
        </p:nvSpPr>
        <p:spPr>
          <a:xfrm>
            <a:off x="5736256" y="5719693"/>
            <a:ext cx="789310" cy="815950"/>
          </a:xfrm>
          <a:prstGeom prst="ellipse">
            <a:avLst/>
          </a:prstGeom>
          <a:blipFill>
            <a:blip r:embed="rId7">
              <a:extLst>
                <a:ext uri="{28A0092B-C50C-407E-A947-70E740481C1C}">
                  <a14:useLocalDpi xmlns:a14="http://schemas.microsoft.com/office/drawing/2010/main" val="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4758"/>
              <a:alphaOff val="0"/>
            </a:schemeClr>
          </a:effectRef>
          <a:fontRef idx="minor">
            <a:schemeClr val="lt1">
              <a:hueOff val="0"/>
              <a:satOff val="0"/>
              <a:lumOff val="0"/>
              <a:alphaOff val="0"/>
            </a:schemeClr>
          </a:fontRef>
        </p:style>
        <p:txBody>
          <a:bodyPr/>
          <a:lstStyle/>
          <a:p>
            <a:endParaRPr lang="cs-CZ"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9" name="Ovál 8">
            <a:extLst>
              <a:ext uri="{FF2B5EF4-FFF2-40B4-BE49-F238E27FC236}">
                <a16:creationId xmlns:a16="http://schemas.microsoft.com/office/drawing/2014/main" id="{B4D0E239-13E5-ECF4-4FDD-E109BB4D5198}"/>
              </a:ext>
            </a:extLst>
          </p:cNvPr>
          <p:cNvSpPr/>
          <p:nvPr/>
        </p:nvSpPr>
        <p:spPr>
          <a:xfrm>
            <a:off x="561458" y="5719693"/>
            <a:ext cx="789310" cy="815950"/>
          </a:xfrm>
          <a:prstGeom prst="ellipse">
            <a:avLst/>
          </a:prstGeom>
          <a:blipFill>
            <a:blip r:embed="rId8">
              <a:extLst>
                <a:ext uri="{28A0092B-C50C-407E-A947-70E740481C1C}">
                  <a14:useLocalDpi xmlns:a14="http://schemas.microsoft.com/office/drawing/2010/main" val="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6345"/>
              <a:alphaOff val="0"/>
            </a:schemeClr>
          </a:effectRef>
          <a:fontRef idx="minor">
            <a:schemeClr val="lt1">
              <a:hueOff val="0"/>
              <a:satOff val="0"/>
              <a:lumOff val="0"/>
              <a:alphaOff val="0"/>
            </a:schemeClr>
          </a:fontRef>
        </p:style>
        <p:txBody>
          <a:bodyPr/>
          <a:lstStyle/>
          <a:p>
            <a:endParaRPr lang="cs-CZ">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0" name="Ovál 9">
            <a:extLst>
              <a:ext uri="{FF2B5EF4-FFF2-40B4-BE49-F238E27FC236}">
                <a16:creationId xmlns:a16="http://schemas.microsoft.com/office/drawing/2014/main" id="{265BDD4B-C5EF-8091-F2CE-EF6A232FC0F4}"/>
              </a:ext>
            </a:extLst>
          </p:cNvPr>
          <p:cNvSpPr/>
          <p:nvPr/>
        </p:nvSpPr>
        <p:spPr>
          <a:xfrm>
            <a:off x="10852534" y="5723448"/>
            <a:ext cx="789310" cy="815950"/>
          </a:xfrm>
          <a:prstGeom prst="ellipse">
            <a:avLst/>
          </a:prstGeom>
          <a:blipFill>
            <a:blip r:embed="rId9">
              <a:extLst>
                <a:ext uri="{28A0092B-C50C-407E-A947-70E740481C1C}">
                  <a14:useLocalDpi xmlns:a14="http://schemas.microsoft.com/office/drawing/2010/main" val="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7931"/>
              <a:alphaOff val="0"/>
            </a:schemeClr>
          </a:effectRef>
          <a:fontRef idx="minor">
            <a:schemeClr val="lt1">
              <a:hueOff val="0"/>
              <a:satOff val="0"/>
              <a:lumOff val="0"/>
              <a:alphaOff val="0"/>
            </a:schemeClr>
          </a:fontRef>
        </p:style>
        <p:txBody>
          <a:bodyPr/>
          <a:lstStyle/>
          <a:p>
            <a:endParaRPr lang="cs-CZ">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3" name="Ovál 12">
            <a:extLst>
              <a:ext uri="{FF2B5EF4-FFF2-40B4-BE49-F238E27FC236}">
                <a16:creationId xmlns:a16="http://schemas.microsoft.com/office/drawing/2014/main" id="{786B274D-E7A1-D1B4-A92E-D15085943B8B}"/>
              </a:ext>
            </a:extLst>
          </p:cNvPr>
          <p:cNvSpPr/>
          <p:nvPr/>
        </p:nvSpPr>
        <p:spPr>
          <a:xfrm>
            <a:off x="9147108" y="5725785"/>
            <a:ext cx="789310" cy="815950"/>
          </a:xfrm>
          <a:prstGeom prst="ellipse">
            <a:avLst/>
          </a:prstGeom>
          <a:blipFill>
            <a:blip r:embed="rId10">
              <a:extLst>
                <a:ext uri="{28A0092B-C50C-407E-A947-70E740481C1C}">
                  <a14:useLocalDpi xmlns:a14="http://schemas.microsoft.com/office/drawing/2010/main" val="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9517"/>
              <a:alphaOff val="0"/>
            </a:schemeClr>
          </a:effectRef>
          <a:fontRef idx="minor">
            <a:schemeClr val="lt1">
              <a:hueOff val="0"/>
              <a:satOff val="0"/>
              <a:lumOff val="0"/>
              <a:alphaOff val="0"/>
            </a:schemeClr>
          </a:fontRef>
        </p:style>
        <p:txBody>
          <a:bodyPr/>
          <a:lstStyle/>
          <a:p>
            <a:endParaRPr lang="cs-CZ"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67" name="TextovéPole 66">
            <a:extLst>
              <a:ext uri="{FF2B5EF4-FFF2-40B4-BE49-F238E27FC236}">
                <a16:creationId xmlns:a16="http://schemas.microsoft.com/office/drawing/2014/main" id="{1FE35E1D-0A9B-9CAD-5E51-8653F9DE5364}"/>
              </a:ext>
            </a:extLst>
          </p:cNvPr>
          <p:cNvSpPr txBox="1"/>
          <p:nvPr/>
        </p:nvSpPr>
        <p:spPr>
          <a:xfrm>
            <a:off x="492554" y="2268060"/>
            <a:ext cx="4227676" cy="3139321"/>
          </a:xfrm>
          <a:prstGeom prst="rect">
            <a:avLst/>
          </a:prstGeom>
          <a:noFill/>
        </p:spPr>
        <p:txBody>
          <a:bodyPr wrap="square" rtlCol="0">
            <a:spAutoFit/>
          </a:bodyPr>
          <a:lstStyle/>
          <a:p>
            <a:pPr marL="285750" indent="-285750">
              <a:buFont typeface="Arial" panose="020B0604020202020204" pitchFamily="34" charset="0"/>
              <a:buChar char="•"/>
            </a:pPr>
            <a:r>
              <a:rPr lang="cs-CZ" dirty="0"/>
              <a:t>V chráněné únikové cestě</a:t>
            </a:r>
            <a:br>
              <a:rPr lang="cs-CZ" dirty="0"/>
            </a:br>
            <a:endParaRPr lang="cs-CZ" dirty="0"/>
          </a:p>
          <a:p>
            <a:pPr marL="285750" indent="-285750">
              <a:buFont typeface="Arial" panose="020B0604020202020204" pitchFamily="34" charset="0"/>
              <a:buChar char="•"/>
            </a:pPr>
            <a:r>
              <a:rPr lang="cs-CZ" dirty="0"/>
              <a:t>V prostorech jakýchkoli únikových cest ve stavbách OB2 až OB4 dle ČSN 73 0833</a:t>
            </a:r>
            <a:br>
              <a:rPr lang="cs-CZ" dirty="0"/>
            </a:br>
            <a:endParaRPr lang="cs-CZ" dirty="0"/>
          </a:p>
          <a:p>
            <a:pPr marL="285750" indent="-285750">
              <a:buFont typeface="Arial" panose="020B0604020202020204" pitchFamily="34" charset="0"/>
              <a:buChar char="•"/>
            </a:pPr>
            <a:r>
              <a:rPr lang="cs-CZ" dirty="0"/>
              <a:t>V požárním úseku hromadné garáže</a:t>
            </a:r>
            <a:br>
              <a:rPr lang="cs-CZ" dirty="0"/>
            </a:br>
            <a:endParaRPr lang="cs-CZ" dirty="0"/>
          </a:p>
          <a:p>
            <a:pPr marL="285750" indent="-285750">
              <a:buFont typeface="Arial" panose="020B0604020202020204" pitchFamily="34" charset="0"/>
              <a:buChar char="•"/>
            </a:pPr>
            <a:r>
              <a:rPr lang="cs-CZ" dirty="0"/>
              <a:t>V požárních úsecích bez požárního rizika (schodiště)</a:t>
            </a:r>
          </a:p>
          <a:p>
            <a:endParaRPr lang="cs-CZ" b="1" dirty="0"/>
          </a:p>
        </p:txBody>
      </p:sp>
      <p:sp>
        <p:nvSpPr>
          <p:cNvPr id="71" name="TextovéPole 70">
            <a:extLst>
              <a:ext uri="{FF2B5EF4-FFF2-40B4-BE49-F238E27FC236}">
                <a16:creationId xmlns:a16="http://schemas.microsoft.com/office/drawing/2014/main" id="{DADB42D4-2375-4E55-7F7A-2956A10B7484}"/>
              </a:ext>
            </a:extLst>
          </p:cNvPr>
          <p:cNvSpPr txBox="1"/>
          <p:nvPr/>
        </p:nvSpPr>
        <p:spPr>
          <a:xfrm>
            <a:off x="5872242" y="2315434"/>
            <a:ext cx="5827204" cy="2862322"/>
          </a:xfrm>
          <a:prstGeom prst="rect">
            <a:avLst/>
          </a:prstGeom>
          <a:noFill/>
        </p:spPr>
        <p:txBody>
          <a:bodyPr wrap="square" rtlCol="0" anchor="t">
            <a:spAutoFit/>
          </a:bodyPr>
          <a:lstStyle/>
          <a:p>
            <a:pPr marL="285750" indent="-285750">
              <a:buFont typeface="Arial" panose="020B0604020202020204" pitchFamily="34" charset="0"/>
              <a:buChar char="•"/>
            </a:pPr>
            <a:r>
              <a:rPr lang="cs-CZ" dirty="0"/>
              <a:t>V požárních úsecích s vnitřními shromažďovacími prostory o velikosti nad 2SP (dle ČSN 73 0831) a na únikových cestách z nich</a:t>
            </a:r>
            <a:br>
              <a:rPr lang="cs-CZ" dirty="0"/>
            </a:br>
            <a:endParaRPr lang="cs-CZ" dirty="0"/>
          </a:p>
          <a:p>
            <a:pPr marL="285750" indent="-285750">
              <a:buFont typeface="Arial" panose="020B0604020202020204" pitchFamily="34" charset="0"/>
              <a:buChar char="•"/>
            </a:pPr>
            <a:r>
              <a:rPr lang="cs-CZ" dirty="0"/>
              <a:t>V požárních úsecích zdravotnických zařízení</a:t>
            </a:r>
            <a:br>
              <a:rPr lang="cs-CZ" dirty="0"/>
            </a:br>
            <a:endParaRPr lang="cs-CZ" dirty="0"/>
          </a:p>
          <a:p>
            <a:pPr marL="285750" indent="-285750">
              <a:buFont typeface="Arial" panose="020B0604020202020204" pitchFamily="34" charset="0"/>
              <a:buChar char="•"/>
            </a:pPr>
            <a:r>
              <a:rPr lang="cs-CZ" dirty="0"/>
              <a:t>U staveb pro ubytování s ubytovací kapacitou nad 20 osob pro požární úseky únikových cest (všech typů) a pro společné prostory (s výskytem ubytovaných osob</a:t>
            </a:r>
          </a:p>
          <a:p>
            <a:endParaRPr lang="cs-CZ" b="1" dirty="0"/>
          </a:p>
        </p:txBody>
      </p:sp>
    </p:spTree>
    <p:extLst>
      <p:ext uri="{BB962C8B-B14F-4D97-AF65-F5344CB8AC3E}">
        <p14:creationId xmlns:p14="http://schemas.microsoft.com/office/powerpoint/2010/main" val="13838170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a:extLst>
              <a:ext uri="{FF2B5EF4-FFF2-40B4-BE49-F238E27FC236}">
                <a16:creationId xmlns:a16="http://schemas.microsoft.com/office/drawing/2014/main" id="{A9CE7348-3B6D-45EB-9DAA-B9991E851AF0}"/>
              </a:ext>
            </a:extLst>
          </p:cNvPr>
          <p:cNvSpPr txBox="1"/>
          <p:nvPr/>
        </p:nvSpPr>
        <p:spPr>
          <a:xfrm>
            <a:off x="82937" y="224954"/>
            <a:ext cx="10845241" cy="369332"/>
          </a:xfrm>
          <a:prstGeom prst="rect">
            <a:avLst/>
          </a:prstGeom>
          <a:noFill/>
        </p:spPr>
        <p:txBody>
          <a:bodyPr wrap="square" rtlCol="0">
            <a:spAutoFit/>
          </a:bodyPr>
          <a:lstStyle/>
          <a:p>
            <a:r>
              <a:rPr lang="cs-CZ" b="1" dirty="0">
                <a:latin typeface="Calibri" panose="020F0502020204030204" pitchFamily="34" charset="0"/>
                <a:ea typeface="Calibri" panose="020F0502020204030204" pitchFamily="34" charset="0"/>
                <a:cs typeface="Calibri" panose="020F0502020204030204" pitchFamily="34" charset="0"/>
              </a:rPr>
              <a:t>Co znamená jít cestou samostatného PÚ?</a:t>
            </a:r>
          </a:p>
        </p:txBody>
      </p:sp>
      <p:sp>
        <p:nvSpPr>
          <p:cNvPr id="3" name="Obdélník 2">
            <a:extLst>
              <a:ext uri="{FF2B5EF4-FFF2-40B4-BE49-F238E27FC236}">
                <a16:creationId xmlns:a16="http://schemas.microsoft.com/office/drawing/2014/main" id="{1121CB41-71D6-4C9C-9C22-A13704E340AE}"/>
              </a:ext>
            </a:extLst>
          </p:cNvPr>
          <p:cNvSpPr/>
          <p:nvPr/>
        </p:nvSpPr>
        <p:spPr>
          <a:xfrm>
            <a:off x="0" y="726577"/>
            <a:ext cx="12192000" cy="17031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descr="Obsah obrázku Písmo, logo, Grafika, symbol&#10;&#10;Popis byl vytvořen automaticky">
            <a:extLst>
              <a:ext uri="{FF2B5EF4-FFF2-40B4-BE49-F238E27FC236}">
                <a16:creationId xmlns:a16="http://schemas.microsoft.com/office/drawing/2014/main" id="{169D0B43-4390-6E09-8246-2D8E608865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28178" y="109644"/>
            <a:ext cx="1090800" cy="540871"/>
          </a:xfrm>
          <a:prstGeom prst="rect">
            <a:avLst/>
          </a:prstGeom>
        </p:spPr>
      </p:pic>
      <p:sp>
        <p:nvSpPr>
          <p:cNvPr id="8" name="TextovéPole 7">
            <a:extLst>
              <a:ext uri="{FF2B5EF4-FFF2-40B4-BE49-F238E27FC236}">
                <a16:creationId xmlns:a16="http://schemas.microsoft.com/office/drawing/2014/main" id="{E1C24616-D7D6-D376-07CB-6537C8F96C67}"/>
              </a:ext>
            </a:extLst>
          </p:cNvPr>
          <p:cNvSpPr txBox="1"/>
          <p:nvPr/>
        </p:nvSpPr>
        <p:spPr>
          <a:xfrm>
            <a:off x="7912729" y="1680833"/>
            <a:ext cx="3865830" cy="4524315"/>
          </a:xfrm>
          <a:prstGeom prst="rect">
            <a:avLst/>
          </a:prstGeom>
          <a:noFill/>
        </p:spPr>
        <p:txBody>
          <a:bodyPr wrap="square">
            <a:spAutoFit/>
          </a:bodyPr>
          <a:lstStyle/>
          <a:p>
            <a:r>
              <a:rPr lang="cs-CZ" sz="1600" b="1" dirty="0">
                <a:ea typeface="Calibri" panose="020F0502020204030204" pitchFamily="34" charset="0"/>
                <a:cs typeface="Calibri" panose="020F0502020204030204" pitchFamily="34" charset="0"/>
              </a:rPr>
              <a:t>Pohledem zejména ČSN P 73 0847 PBS PV Systémy a ČSN 73 0848 PBS el. Zařízení</a:t>
            </a:r>
          </a:p>
          <a:p>
            <a:endParaRPr lang="cs-CZ" sz="1600" dirty="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cs-CZ" sz="1600" dirty="0">
                <a:ea typeface="Calibri" panose="020F0502020204030204" pitchFamily="34" charset="0"/>
                <a:cs typeface="Calibri" panose="020F0502020204030204" pitchFamily="34" charset="0"/>
              </a:rPr>
              <a:t>Nutnost vybudovat požárně oddělený prostor</a:t>
            </a:r>
          </a:p>
          <a:p>
            <a:pPr marL="342900" indent="-342900">
              <a:buFont typeface="Arial" panose="020B0604020202020204" pitchFamily="34" charset="0"/>
              <a:buChar char="•"/>
            </a:pPr>
            <a:r>
              <a:rPr lang="cs-CZ" sz="1600" dirty="0">
                <a:ea typeface="Calibri" panose="020F0502020204030204" pitchFamily="34" charset="0"/>
                <a:cs typeface="Calibri" panose="020F0502020204030204" pitchFamily="34" charset="0"/>
              </a:rPr>
              <a:t>Komplexní posouzení z hlediska PBS stavby</a:t>
            </a:r>
          </a:p>
          <a:p>
            <a:pPr marL="342900" indent="-342900">
              <a:buFont typeface="Arial" panose="020B0604020202020204" pitchFamily="34" charset="0"/>
              <a:buChar char="•"/>
            </a:pPr>
            <a:r>
              <a:rPr lang="cs-CZ" sz="1600" dirty="0">
                <a:ea typeface="Calibri" panose="020F0502020204030204" pitchFamily="34" charset="0"/>
                <a:cs typeface="Calibri" panose="020F0502020204030204" pitchFamily="34" charset="0"/>
              </a:rPr>
              <a:t>Zpracování PBŘ stavby (Autorizovaná osoba ČKAIT)</a:t>
            </a:r>
          </a:p>
          <a:p>
            <a:pPr marL="342900" indent="-342900">
              <a:buFont typeface="Arial" panose="020B0604020202020204" pitchFamily="34" charset="0"/>
              <a:buChar char="•"/>
            </a:pPr>
            <a:r>
              <a:rPr lang="cs-CZ" sz="1600" dirty="0">
                <a:ea typeface="Calibri" panose="020F0502020204030204" pitchFamily="34" charset="0"/>
                <a:cs typeface="Calibri" panose="020F0502020204030204" pitchFamily="34" charset="0"/>
              </a:rPr>
              <a:t>Nutno posoudit návaznosti na CHÚC a další prostory</a:t>
            </a:r>
          </a:p>
          <a:p>
            <a:pPr marL="342900" indent="-342900">
              <a:buFont typeface="Arial" panose="020B0604020202020204" pitchFamily="34" charset="0"/>
              <a:buChar char="•"/>
            </a:pPr>
            <a:r>
              <a:rPr lang="cs-CZ" sz="1600" dirty="0">
                <a:ea typeface="Calibri" panose="020F0502020204030204" pitchFamily="34" charset="0"/>
                <a:cs typeface="Calibri" panose="020F0502020204030204" pitchFamily="34" charset="0"/>
              </a:rPr>
              <a:t>Požární uzávěry otvorů</a:t>
            </a:r>
          </a:p>
          <a:p>
            <a:pPr marL="342900" indent="-342900">
              <a:buFont typeface="Arial" panose="020B0604020202020204" pitchFamily="34" charset="0"/>
              <a:buChar char="•"/>
            </a:pPr>
            <a:r>
              <a:rPr lang="cs-CZ" sz="1600" dirty="0">
                <a:ea typeface="Calibri" panose="020F0502020204030204" pitchFamily="34" charset="0"/>
                <a:cs typeface="Calibri" panose="020F0502020204030204" pitchFamily="34" charset="0"/>
              </a:rPr>
              <a:t>Prostupy požárně dělícími konstrukcemi</a:t>
            </a:r>
          </a:p>
          <a:p>
            <a:pPr marL="342900" indent="-342900">
              <a:buFont typeface="Arial" panose="020B0604020202020204" pitchFamily="34" charset="0"/>
              <a:buChar char="•"/>
            </a:pPr>
            <a:r>
              <a:rPr lang="cs-CZ" sz="1600" dirty="0">
                <a:ea typeface="Calibri" panose="020F0502020204030204" pitchFamily="34" charset="0"/>
                <a:cs typeface="Calibri" panose="020F0502020204030204" pitchFamily="34" charset="0"/>
              </a:rPr>
              <a:t>Během provozu pravidelné kontroly všech požárně bezpečnostních zařízení (aktivní i pasivní)</a:t>
            </a:r>
            <a:endParaRPr lang="cs-CZ" sz="2000" b="1" dirty="0"/>
          </a:p>
        </p:txBody>
      </p:sp>
      <p:pic>
        <p:nvPicPr>
          <p:cNvPr id="5" name="Obrázek 4" descr="Obsah obrázku budova, schody, zábradlí, zeď&#10;&#10;Popis byl vytvořen automaticky">
            <a:extLst>
              <a:ext uri="{FF2B5EF4-FFF2-40B4-BE49-F238E27FC236}">
                <a16:creationId xmlns:a16="http://schemas.microsoft.com/office/drawing/2014/main" id="{5FB3DC6B-23DD-E14E-912E-D464839ADD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1826" y="1745868"/>
            <a:ext cx="7415626" cy="4175099"/>
          </a:xfrm>
          <a:prstGeom prst="rect">
            <a:avLst/>
          </a:prstGeom>
        </p:spPr>
      </p:pic>
    </p:spTree>
    <p:extLst>
      <p:ext uri="{BB962C8B-B14F-4D97-AF65-F5344CB8AC3E}">
        <p14:creationId xmlns:p14="http://schemas.microsoft.com/office/powerpoint/2010/main" val="3266451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a:extLst>
              <a:ext uri="{FF2B5EF4-FFF2-40B4-BE49-F238E27FC236}">
                <a16:creationId xmlns:a16="http://schemas.microsoft.com/office/drawing/2014/main" id="{A9CE7348-3B6D-45EB-9DAA-B9991E851AF0}"/>
              </a:ext>
            </a:extLst>
          </p:cNvPr>
          <p:cNvSpPr txBox="1"/>
          <p:nvPr/>
        </p:nvSpPr>
        <p:spPr>
          <a:xfrm>
            <a:off x="82937" y="224954"/>
            <a:ext cx="11722940" cy="338554"/>
          </a:xfrm>
          <a:prstGeom prst="rect">
            <a:avLst/>
          </a:prstGeom>
          <a:noFill/>
        </p:spPr>
        <p:txBody>
          <a:bodyPr wrap="square" rtlCol="0">
            <a:spAutoFit/>
          </a:bodyPr>
          <a:lstStyle/>
          <a:p>
            <a:r>
              <a:rPr lang="cs-CZ" sz="1600" b="1" dirty="0"/>
              <a:t>Co znamená jít cestou rozváděče s požární odolností certifikovaného dle ČSN EN 1634-1 </a:t>
            </a:r>
          </a:p>
        </p:txBody>
      </p:sp>
      <p:sp>
        <p:nvSpPr>
          <p:cNvPr id="3" name="Obdélník 2">
            <a:extLst>
              <a:ext uri="{FF2B5EF4-FFF2-40B4-BE49-F238E27FC236}">
                <a16:creationId xmlns:a16="http://schemas.microsoft.com/office/drawing/2014/main" id="{1121CB41-71D6-4C9C-9C22-A13704E340AE}"/>
              </a:ext>
            </a:extLst>
          </p:cNvPr>
          <p:cNvSpPr/>
          <p:nvPr/>
        </p:nvSpPr>
        <p:spPr>
          <a:xfrm>
            <a:off x="0" y="726577"/>
            <a:ext cx="12192000" cy="17031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4" name="Obrázek 13">
            <a:extLst>
              <a:ext uri="{FF2B5EF4-FFF2-40B4-BE49-F238E27FC236}">
                <a16:creationId xmlns:a16="http://schemas.microsoft.com/office/drawing/2014/main" id="{6A71412B-8F0F-955A-343B-B08F486219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85844" y="7164760"/>
            <a:ext cx="2204801" cy="2298401"/>
          </a:xfrm>
          <a:prstGeom prst="rect">
            <a:avLst/>
          </a:prstGeom>
        </p:spPr>
      </p:pic>
      <p:sp>
        <p:nvSpPr>
          <p:cNvPr id="16" name="Obdélník: s jedním odříznutým a jedním zakulaceným horním rohem 15">
            <a:extLst>
              <a:ext uri="{FF2B5EF4-FFF2-40B4-BE49-F238E27FC236}">
                <a16:creationId xmlns:a16="http://schemas.microsoft.com/office/drawing/2014/main" id="{08EC5CEB-E4F1-C2B9-4650-3B03DCB08699}"/>
              </a:ext>
            </a:extLst>
          </p:cNvPr>
          <p:cNvSpPr/>
          <p:nvPr/>
        </p:nvSpPr>
        <p:spPr>
          <a:xfrm flipH="1">
            <a:off x="6773117" y="7111004"/>
            <a:ext cx="4717842" cy="4100400"/>
          </a:xfrm>
          <a:prstGeom prst="snipRoundRect">
            <a:avLst/>
          </a:prstGeom>
          <a:solidFill>
            <a:schemeClr val="bg1">
              <a:alpha val="80000"/>
            </a:schemeClr>
          </a:solid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r"/>
            <a:r>
              <a:rPr lang="cs-CZ" b="1" dirty="0">
                <a:solidFill>
                  <a:schemeClr val="tx1"/>
                </a:solidFill>
              </a:rPr>
              <a:t>Certifikované lokální hasící zařízení uvnitř nehořlavého rozvaděče třídy A1, A2</a:t>
            </a:r>
          </a:p>
          <a:p>
            <a:pPr algn="r"/>
            <a:endParaRPr lang="cs-CZ" b="1" dirty="0">
              <a:solidFill>
                <a:schemeClr val="tx1"/>
              </a:solidFill>
            </a:endParaRPr>
          </a:p>
          <a:p>
            <a:pPr marL="324000" indent="-285750">
              <a:lnSpc>
                <a:spcPts val="2200"/>
              </a:lnSpc>
              <a:buFont typeface="Arial" panose="020B0604020202020204" pitchFamily="34" charset="0"/>
              <a:buChar char="•"/>
            </a:pPr>
            <a:r>
              <a:rPr lang="cs-CZ" sz="1800" dirty="0">
                <a:solidFill>
                  <a:schemeClr val="tx1"/>
                </a:solidFill>
              </a:rPr>
              <a:t>Eliminuje požár již v samém počátku</a:t>
            </a:r>
          </a:p>
          <a:p>
            <a:pPr marL="324000" indent="-285750">
              <a:lnSpc>
                <a:spcPts val="2200"/>
              </a:lnSpc>
              <a:buFont typeface="Arial" panose="020B0604020202020204" pitchFamily="34" charset="0"/>
              <a:buChar char="•"/>
            </a:pPr>
            <a:r>
              <a:rPr lang="cs-CZ" sz="1800" dirty="0">
                <a:solidFill>
                  <a:schemeClr val="tx1"/>
                </a:solidFill>
              </a:rPr>
              <a:t>Dovede odpojit rozvaděč od zdroje el.</a:t>
            </a:r>
          </a:p>
          <a:p>
            <a:pPr marL="324000" indent="-285750">
              <a:lnSpc>
                <a:spcPts val="2200"/>
              </a:lnSpc>
              <a:buFont typeface="Arial" panose="020B0604020202020204" pitchFamily="34" charset="0"/>
              <a:buChar char="•"/>
            </a:pPr>
            <a:r>
              <a:rPr lang="cs-CZ" sz="1800" dirty="0">
                <a:solidFill>
                  <a:schemeClr val="tx1"/>
                </a:solidFill>
              </a:rPr>
              <a:t>Ochrana vnitřku rozvaděče</a:t>
            </a:r>
          </a:p>
          <a:p>
            <a:pPr marL="324000" indent="-285750">
              <a:lnSpc>
                <a:spcPts val="2200"/>
              </a:lnSpc>
              <a:buFont typeface="Arial" panose="020B0604020202020204" pitchFamily="34" charset="0"/>
              <a:buChar char="•"/>
            </a:pPr>
            <a:r>
              <a:rPr lang="cs-CZ" sz="1800" dirty="0">
                <a:solidFill>
                  <a:schemeClr val="tx1"/>
                </a:solidFill>
              </a:rPr>
              <a:t>Lze připojit k EPS, EZS</a:t>
            </a:r>
          </a:p>
          <a:p>
            <a:pPr marL="324000" indent="-285750">
              <a:lnSpc>
                <a:spcPts val="2200"/>
              </a:lnSpc>
              <a:buFont typeface="Arial" panose="020B0604020202020204" pitchFamily="34" charset="0"/>
              <a:buChar char="•"/>
            </a:pPr>
            <a:r>
              <a:rPr lang="cs-CZ" sz="1800" dirty="0">
                <a:solidFill>
                  <a:schemeClr val="tx1"/>
                </a:solidFill>
              </a:rPr>
              <a:t>Snadná a rychlá instalace</a:t>
            </a:r>
          </a:p>
          <a:p>
            <a:pPr marL="324000" indent="-285750">
              <a:lnSpc>
                <a:spcPts val="2200"/>
              </a:lnSpc>
              <a:buFont typeface="Arial" panose="020B0604020202020204" pitchFamily="34" charset="0"/>
              <a:buChar char="•"/>
            </a:pPr>
            <a:r>
              <a:rPr lang="cs-CZ" sz="1800" dirty="0">
                <a:solidFill>
                  <a:schemeClr val="tx1"/>
                </a:solidFill>
              </a:rPr>
              <a:t>Není nutnost odvětrávání rozvaděče</a:t>
            </a:r>
          </a:p>
          <a:p>
            <a:pPr marL="324000" indent="-285750">
              <a:lnSpc>
                <a:spcPts val="2200"/>
              </a:lnSpc>
              <a:buFont typeface="Arial" panose="020B0604020202020204" pitchFamily="34" charset="0"/>
              <a:buChar char="•"/>
            </a:pPr>
            <a:r>
              <a:rPr lang="cs-CZ" sz="1800" dirty="0">
                <a:solidFill>
                  <a:schemeClr val="tx1"/>
                </a:solidFill>
              </a:rPr>
              <a:t>Ukončení kabelů s protipožárními ucpávkami nejsou nutné</a:t>
            </a:r>
          </a:p>
          <a:p>
            <a:pPr marL="324000" indent="-285750">
              <a:lnSpc>
                <a:spcPts val="2200"/>
              </a:lnSpc>
              <a:buFont typeface="Arial" panose="020B0604020202020204" pitchFamily="34" charset="0"/>
              <a:buChar char="•"/>
            </a:pPr>
            <a:r>
              <a:rPr lang="cs-CZ" dirty="0">
                <a:solidFill>
                  <a:schemeClr val="tx1"/>
                </a:solidFill>
              </a:rPr>
              <a:t>Lze instalovat signalizační prvky</a:t>
            </a:r>
            <a:endParaRPr lang="cs-CZ" sz="1800" dirty="0">
              <a:solidFill>
                <a:schemeClr val="tx1"/>
              </a:solidFill>
            </a:endParaRPr>
          </a:p>
          <a:p>
            <a:pPr marL="324000" indent="-285750">
              <a:lnSpc>
                <a:spcPts val="2200"/>
              </a:lnSpc>
              <a:buFont typeface="Arial" panose="020B0604020202020204" pitchFamily="34" charset="0"/>
              <a:buChar char="•"/>
            </a:pPr>
            <a:r>
              <a:rPr lang="cs-CZ" sz="1800" dirty="0">
                <a:solidFill>
                  <a:srgbClr val="FF0000"/>
                </a:solidFill>
              </a:rPr>
              <a:t>Lze využít stávající rozvaděč</a:t>
            </a:r>
            <a:endParaRPr lang="cs-CZ" dirty="0">
              <a:solidFill>
                <a:schemeClr val="tx1"/>
              </a:solidFill>
            </a:endParaRPr>
          </a:p>
        </p:txBody>
      </p:sp>
      <p:pic>
        <p:nvPicPr>
          <p:cNvPr id="7" name="Obrázek 6" descr="Obsah obrázku interiér, krabice, otevřené, nádoba&#10;&#10;Popis byl vytvořen automaticky">
            <a:extLst>
              <a:ext uri="{FF2B5EF4-FFF2-40B4-BE49-F238E27FC236}">
                <a16:creationId xmlns:a16="http://schemas.microsoft.com/office/drawing/2014/main" id="{0FAF58F5-2F19-09F8-3EC9-8C3CF86C5A76}"/>
              </a:ext>
            </a:extLst>
          </p:cNvPr>
          <p:cNvPicPr>
            <a:picLocks noChangeAspect="1"/>
          </p:cNvPicPr>
          <p:nvPr/>
        </p:nvPicPr>
        <p:blipFill rotWithShape="1">
          <a:blip r:embed="rId4">
            <a:extLst>
              <a:ext uri="{BEBA8EAE-BF5A-486C-A8C5-ECC9F3942E4B}">
                <a14:imgProps xmlns:a14="http://schemas.microsoft.com/office/drawing/2010/main">
                  <a14:imgLayer r:embed="rId5">
                    <a14:imgEffect>
                      <a14:sharpenSoften amount="12000"/>
                    </a14:imgEffect>
                    <a14:imgEffect>
                      <a14:saturation sat="65000"/>
                    </a14:imgEffect>
                    <a14:imgEffect>
                      <a14:brightnessContrast bright="1000" contrast="24000"/>
                    </a14:imgEffect>
                  </a14:imgLayer>
                </a14:imgProps>
              </a:ext>
              <a:ext uri="{28A0092B-C50C-407E-A947-70E740481C1C}">
                <a14:useLocalDpi xmlns:a14="http://schemas.microsoft.com/office/drawing/2010/main" val="0"/>
              </a:ext>
            </a:extLst>
          </a:blip>
          <a:srcRect l="26560" t="10595" r="26443" b="7855"/>
          <a:stretch/>
        </p:blipFill>
        <p:spPr>
          <a:xfrm>
            <a:off x="681506" y="1090796"/>
            <a:ext cx="4669091" cy="5401334"/>
          </a:xfrm>
          <a:prstGeom prst="rect">
            <a:avLst/>
          </a:prstGeom>
          <a:ln>
            <a:noFill/>
          </a:ln>
          <a:effectLst>
            <a:outerShdw blurRad="292100" dist="139700" dir="2700000" algn="tl" rotWithShape="0">
              <a:srgbClr val="333333">
                <a:alpha val="65000"/>
              </a:srgbClr>
            </a:outerShdw>
          </a:effectLst>
        </p:spPr>
      </p:pic>
      <p:sp>
        <p:nvSpPr>
          <p:cNvPr id="15" name="TextovéPole 14">
            <a:extLst>
              <a:ext uri="{FF2B5EF4-FFF2-40B4-BE49-F238E27FC236}">
                <a16:creationId xmlns:a16="http://schemas.microsoft.com/office/drawing/2014/main" id="{E1138763-5C4E-EFF9-81FD-8103A567FEF6}"/>
              </a:ext>
            </a:extLst>
          </p:cNvPr>
          <p:cNvSpPr txBox="1"/>
          <p:nvPr/>
        </p:nvSpPr>
        <p:spPr>
          <a:xfrm>
            <a:off x="6324004" y="2014790"/>
            <a:ext cx="4377192" cy="3553345"/>
          </a:xfrm>
          <a:prstGeom prst="rect">
            <a:avLst/>
          </a:prstGeom>
          <a:noFill/>
        </p:spPr>
        <p:txBody>
          <a:bodyPr wrap="square">
            <a:spAutoFit/>
          </a:bodyPr>
          <a:lstStyle/>
          <a:p>
            <a:r>
              <a:rPr lang="cs-CZ" b="1" dirty="0">
                <a:solidFill>
                  <a:schemeClr val="tx1"/>
                </a:solidFill>
              </a:rPr>
              <a:t>Rozvaděč s požární odolností min. </a:t>
            </a:r>
            <a:r>
              <a:rPr lang="cs-CZ" b="1" dirty="0" err="1">
                <a:solidFill>
                  <a:schemeClr val="tx1"/>
                </a:solidFill>
              </a:rPr>
              <a:t>EI</a:t>
            </a:r>
            <a:r>
              <a:rPr lang="cs-CZ" b="1" dirty="0">
                <a:solidFill>
                  <a:schemeClr val="tx1"/>
                </a:solidFill>
              </a:rPr>
              <a:t> 30</a:t>
            </a:r>
          </a:p>
          <a:p>
            <a:endParaRPr lang="cs-CZ" sz="2400" b="1" dirty="0">
              <a:solidFill>
                <a:schemeClr val="tx1"/>
              </a:solidFill>
            </a:endParaRPr>
          </a:p>
          <a:p>
            <a:pPr marL="324000" indent="-285750">
              <a:lnSpc>
                <a:spcPts val="2200"/>
              </a:lnSpc>
              <a:buFont typeface="Arial" panose="020B0604020202020204" pitchFamily="34" charset="0"/>
              <a:buChar char="•"/>
            </a:pPr>
            <a:r>
              <a:rPr lang="cs-CZ" dirty="0">
                <a:solidFill>
                  <a:schemeClr val="tx1"/>
                </a:solidFill>
              </a:rPr>
              <a:t>30 min odolává prohoření</a:t>
            </a:r>
          </a:p>
          <a:p>
            <a:pPr marL="324000" indent="-285750">
              <a:lnSpc>
                <a:spcPts val="2200"/>
              </a:lnSpc>
              <a:buFont typeface="Arial" panose="020B0604020202020204" pitchFamily="34" charset="0"/>
              <a:buChar char="•"/>
            </a:pPr>
            <a:r>
              <a:rPr lang="cs-CZ" dirty="0">
                <a:solidFill>
                  <a:schemeClr val="tx1"/>
                </a:solidFill>
              </a:rPr>
              <a:t>Neodpojuje od zdroje elektřiny</a:t>
            </a:r>
          </a:p>
          <a:p>
            <a:pPr marL="324000" indent="-285750">
              <a:lnSpc>
                <a:spcPts val="2200"/>
              </a:lnSpc>
              <a:buFont typeface="Arial" panose="020B0604020202020204" pitchFamily="34" charset="0"/>
              <a:buChar char="•"/>
            </a:pPr>
            <a:r>
              <a:rPr lang="cs-CZ" dirty="0">
                <a:solidFill>
                  <a:schemeClr val="tx1"/>
                </a:solidFill>
              </a:rPr>
              <a:t>Vše v rozvaděče se zničí</a:t>
            </a:r>
          </a:p>
          <a:p>
            <a:pPr marL="324000" indent="-285750">
              <a:lnSpc>
                <a:spcPts val="2200"/>
              </a:lnSpc>
              <a:buFont typeface="Arial" panose="020B0604020202020204" pitchFamily="34" charset="0"/>
              <a:buChar char="•"/>
            </a:pPr>
            <a:r>
              <a:rPr lang="cs-CZ" dirty="0">
                <a:solidFill>
                  <a:schemeClr val="tx1"/>
                </a:solidFill>
              </a:rPr>
              <a:t>Nelze připojit k </a:t>
            </a:r>
            <a:r>
              <a:rPr lang="cs-CZ" dirty="0" err="1">
                <a:solidFill>
                  <a:schemeClr val="tx1"/>
                </a:solidFill>
              </a:rPr>
              <a:t>EPS</a:t>
            </a:r>
            <a:r>
              <a:rPr lang="cs-CZ" dirty="0">
                <a:solidFill>
                  <a:schemeClr val="tx1"/>
                </a:solidFill>
              </a:rPr>
              <a:t>, </a:t>
            </a:r>
            <a:r>
              <a:rPr lang="cs-CZ" dirty="0" err="1">
                <a:solidFill>
                  <a:schemeClr val="tx1"/>
                </a:solidFill>
              </a:rPr>
              <a:t>EZS</a:t>
            </a:r>
            <a:endParaRPr lang="cs-CZ" dirty="0">
              <a:solidFill>
                <a:schemeClr val="tx1"/>
              </a:solidFill>
            </a:endParaRPr>
          </a:p>
          <a:p>
            <a:pPr marL="324000" indent="-285750">
              <a:lnSpc>
                <a:spcPts val="2200"/>
              </a:lnSpc>
              <a:buFont typeface="Arial" panose="020B0604020202020204" pitchFamily="34" charset="0"/>
              <a:buChar char="•"/>
            </a:pPr>
            <a:r>
              <a:rPr lang="cs-CZ" dirty="0">
                <a:solidFill>
                  <a:schemeClr val="tx1"/>
                </a:solidFill>
              </a:rPr>
              <a:t>Časová náročnost výroby a instalace</a:t>
            </a:r>
          </a:p>
          <a:p>
            <a:pPr marL="324000" indent="-285750">
              <a:lnSpc>
                <a:spcPts val="2200"/>
              </a:lnSpc>
              <a:buFont typeface="Arial" panose="020B0604020202020204" pitchFamily="34" charset="0"/>
              <a:buChar char="•"/>
            </a:pPr>
            <a:r>
              <a:rPr lang="cs-CZ" dirty="0">
                <a:solidFill>
                  <a:schemeClr val="tx1"/>
                </a:solidFill>
              </a:rPr>
              <a:t>Větší přehřívání rozvaděče</a:t>
            </a:r>
          </a:p>
          <a:p>
            <a:pPr marL="324000" indent="-285750">
              <a:lnSpc>
                <a:spcPts val="2200"/>
              </a:lnSpc>
              <a:buFont typeface="Arial" panose="020B0604020202020204" pitchFamily="34" charset="0"/>
              <a:buChar char="•"/>
            </a:pPr>
            <a:r>
              <a:rPr lang="cs-CZ" dirty="0">
                <a:solidFill>
                  <a:schemeClr val="tx1"/>
                </a:solidFill>
              </a:rPr>
              <a:t>Ukončení kabelů s protipožárními ucpávkami s pravidelnými revizemi</a:t>
            </a:r>
          </a:p>
          <a:p>
            <a:pPr marL="324000" indent="-285750">
              <a:lnSpc>
                <a:spcPts val="2200"/>
              </a:lnSpc>
              <a:buFont typeface="Arial" panose="020B0604020202020204" pitchFamily="34" charset="0"/>
              <a:buChar char="•"/>
            </a:pPr>
            <a:r>
              <a:rPr lang="cs-CZ" dirty="0">
                <a:solidFill>
                  <a:schemeClr val="tx1"/>
                </a:solidFill>
              </a:rPr>
              <a:t>Vysoká hmotnost</a:t>
            </a:r>
          </a:p>
          <a:p>
            <a:pPr marL="324000" indent="-285750">
              <a:lnSpc>
                <a:spcPts val="2200"/>
              </a:lnSpc>
              <a:buFont typeface="Arial" panose="020B0604020202020204" pitchFamily="34" charset="0"/>
              <a:buChar char="•"/>
            </a:pPr>
            <a:r>
              <a:rPr lang="cs-CZ" dirty="0">
                <a:solidFill>
                  <a:srgbClr val="FF0000"/>
                </a:solidFill>
              </a:rPr>
              <a:t>Stávající rozvaděč nelze využít</a:t>
            </a:r>
          </a:p>
        </p:txBody>
      </p:sp>
      <p:sp>
        <p:nvSpPr>
          <p:cNvPr id="19" name="Ovál 18">
            <a:extLst>
              <a:ext uri="{FF2B5EF4-FFF2-40B4-BE49-F238E27FC236}">
                <a16:creationId xmlns:a16="http://schemas.microsoft.com/office/drawing/2014/main" id="{6F6BDD0D-4330-F1A4-F3D5-C2AECE046275}"/>
              </a:ext>
            </a:extLst>
          </p:cNvPr>
          <p:cNvSpPr/>
          <p:nvPr/>
        </p:nvSpPr>
        <p:spPr>
          <a:xfrm>
            <a:off x="3020540" y="5244724"/>
            <a:ext cx="1479785" cy="1441312"/>
          </a:xfrm>
          <a:prstGeom prst="ellipse">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b="1" dirty="0">
                <a:solidFill>
                  <a:schemeClr val="tx1"/>
                </a:solidFill>
              </a:rPr>
              <a:t>EI30 S</a:t>
            </a:r>
            <a:r>
              <a:rPr lang="cs-CZ" sz="1000" b="1" dirty="0">
                <a:solidFill>
                  <a:schemeClr val="tx1"/>
                </a:solidFill>
              </a:rPr>
              <a:t>200</a:t>
            </a:r>
          </a:p>
          <a:p>
            <a:pPr algn="ctr"/>
            <a:endParaRPr lang="cs-CZ" sz="1300" b="1" dirty="0"/>
          </a:p>
          <a:p>
            <a:pPr algn="ctr"/>
            <a:endParaRPr lang="cs-CZ" sz="1300" b="1" dirty="0"/>
          </a:p>
          <a:p>
            <a:pPr algn="ctr"/>
            <a:endParaRPr lang="cs-CZ" sz="1300" b="1" dirty="0"/>
          </a:p>
        </p:txBody>
      </p:sp>
      <p:pic>
        <p:nvPicPr>
          <p:cNvPr id="10" name="Obrázek 9" descr="Obsah obrázku Grafika, silueta, design, kreativita&#10;&#10;Popis byl vytvořen automaticky">
            <a:extLst>
              <a:ext uri="{FF2B5EF4-FFF2-40B4-BE49-F238E27FC236}">
                <a16:creationId xmlns:a16="http://schemas.microsoft.com/office/drawing/2014/main" id="{553C9918-AEB4-8AB1-EE57-CA19241570BE}"/>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contrast="56000"/>
                    </a14:imgEffect>
                  </a14:imgLayer>
                </a14:imgProps>
              </a:ext>
              <a:ext uri="{28A0092B-C50C-407E-A947-70E740481C1C}">
                <a14:useLocalDpi xmlns:a14="http://schemas.microsoft.com/office/drawing/2010/main" val="0"/>
              </a:ext>
            </a:extLst>
          </a:blip>
          <a:stretch>
            <a:fillRect/>
          </a:stretch>
        </p:blipFill>
        <p:spPr>
          <a:xfrm>
            <a:off x="3383433" y="5829487"/>
            <a:ext cx="754001" cy="754001"/>
          </a:xfrm>
          <a:prstGeom prst="rect">
            <a:avLst/>
          </a:prstGeom>
        </p:spPr>
      </p:pic>
      <p:pic>
        <p:nvPicPr>
          <p:cNvPr id="2" name="Obrázek 1" descr="Obsah obrázku Písmo, logo, Grafika, symbol&#10;&#10;Popis byl vytvořen automaticky">
            <a:extLst>
              <a:ext uri="{FF2B5EF4-FFF2-40B4-BE49-F238E27FC236}">
                <a16:creationId xmlns:a16="http://schemas.microsoft.com/office/drawing/2014/main" id="{CF8749DA-2F7B-0D0B-008A-3AA357761B4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928178" y="109644"/>
            <a:ext cx="1090800" cy="540871"/>
          </a:xfrm>
          <a:prstGeom prst="rect">
            <a:avLst/>
          </a:prstGeom>
        </p:spPr>
      </p:pic>
    </p:spTree>
    <p:extLst>
      <p:ext uri="{BB962C8B-B14F-4D97-AF65-F5344CB8AC3E}">
        <p14:creationId xmlns:p14="http://schemas.microsoft.com/office/powerpoint/2010/main" val="24721812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Obdélník: se zakulacenými rohy 34">
            <a:extLst>
              <a:ext uri="{FF2B5EF4-FFF2-40B4-BE49-F238E27FC236}">
                <a16:creationId xmlns:a16="http://schemas.microsoft.com/office/drawing/2014/main" id="{9A16C454-E8A9-CF42-0C13-AD115FBAB56B}"/>
              </a:ext>
            </a:extLst>
          </p:cNvPr>
          <p:cNvSpPr/>
          <p:nvPr/>
        </p:nvSpPr>
        <p:spPr>
          <a:xfrm>
            <a:off x="405400" y="1588815"/>
            <a:ext cx="2283642" cy="4612249"/>
          </a:xfrm>
          <a:prstGeom prst="roundRect">
            <a:avLst>
              <a:gd name="adj" fmla="val 4707"/>
            </a:avLst>
          </a:prstGeom>
          <a:noFill/>
          <a:ln w="57150">
            <a:solidFill>
              <a:srgbClr val="C00000"/>
            </a:solidFill>
          </a:ln>
        </p:spPr>
        <p:style>
          <a:lnRef idx="0">
            <a:schemeClr val="dk1"/>
          </a:lnRef>
          <a:fillRef idx="3">
            <a:schemeClr val="dk1"/>
          </a:fillRef>
          <a:effectRef idx="3">
            <a:schemeClr val="dk1"/>
          </a:effectRef>
          <a:fontRef idx="minor">
            <a:schemeClr val="lt1"/>
          </a:fontRef>
        </p:style>
        <p:txBody>
          <a:bodyPr rtlCol="0" anchor="ctr"/>
          <a:lstStyle/>
          <a:p>
            <a:pPr algn="ctr"/>
            <a:endParaRPr lang="cs-CZ"/>
          </a:p>
        </p:txBody>
      </p:sp>
      <p:sp>
        <p:nvSpPr>
          <p:cNvPr id="3" name="Obdélník 2">
            <a:extLst>
              <a:ext uri="{FF2B5EF4-FFF2-40B4-BE49-F238E27FC236}">
                <a16:creationId xmlns:a16="http://schemas.microsoft.com/office/drawing/2014/main" id="{1121CB41-71D6-4C9C-9C22-A13704E340AE}"/>
              </a:ext>
            </a:extLst>
          </p:cNvPr>
          <p:cNvSpPr/>
          <p:nvPr/>
        </p:nvSpPr>
        <p:spPr>
          <a:xfrm>
            <a:off x="0" y="726577"/>
            <a:ext cx="12192000" cy="103641"/>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a:extLst>
              <a:ext uri="{FF2B5EF4-FFF2-40B4-BE49-F238E27FC236}">
                <a16:creationId xmlns:a16="http://schemas.microsoft.com/office/drawing/2014/main" id="{F5EB1504-63C0-15DC-8E94-475E9C3CE94C}"/>
              </a:ext>
            </a:extLst>
          </p:cNvPr>
          <p:cNvSpPr txBox="1"/>
          <p:nvPr/>
        </p:nvSpPr>
        <p:spPr>
          <a:xfrm>
            <a:off x="203171" y="213692"/>
            <a:ext cx="10091352" cy="369332"/>
          </a:xfrm>
          <a:prstGeom prst="rect">
            <a:avLst/>
          </a:prstGeom>
          <a:noFill/>
          <a:scene3d>
            <a:camera prst="orthographicFront"/>
            <a:lightRig rig="threePt" dir="t"/>
          </a:scene3d>
          <a:sp3d contourW="12700">
            <a:contourClr>
              <a:schemeClr val="bg1"/>
            </a:contourClr>
          </a:sp3d>
        </p:spPr>
        <p:txBody>
          <a:bodyPr wrap="square" rtlCol="0">
            <a:spAutoFit/>
          </a:bodyPr>
          <a:lstStyle/>
          <a:p>
            <a:r>
              <a:rPr lang="cs-CZ" sz="1800" b="1" dirty="0">
                <a:latin typeface="Calibri" panose="020F0502020204030204" pitchFamily="34" charset="0"/>
                <a:ea typeface="Calibri" panose="020F0502020204030204" pitchFamily="34" charset="0"/>
                <a:cs typeface="Calibri" panose="020F0502020204030204" pitchFamily="34" charset="0"/>
              </a:rPr>
              <a:t>Nové legislativní  požadavky na požární odolnost rozvaděčů </a:t>
            </a:r>
          </a:p>
        </p:txBody>
      </p:sp>
      <p:sp>
        <p:nvSpPr>
          <p:cNvPr id="13" name="TextovéPole 12">
            <a:extLst>
              <a:ext uri="{FF2B5EF4-FFF2-40B4-BE49-F238E27FC236}">
                <a16:creationId xmlns:a16="http://schemas.microsoft.com/office/drawing/2014/main" id="{E61F5C45-1385-EED7-F49F-9994DB87D710}"/>
              </a:ext>
            </a:extLst>
          </p:cNvPr>
          <p:cNvSpPr txBox="1"/>
          <p:nvPr/>
        </p:nvSpPr>
        <p:spPr>
          <a:xfrm>
            <a:off x="405400" y="926280"/>
            <a:ext cx="11786600" cy="338554"/>
          </a:xfrm>
          <a:prstGeom prst="rect">
            <a:avLst/>
          </a:prstGeom>
          <a:noFill/>
        </p:spPr>
        <p:txBody>
          <a:bodyPr wrap="square" rtlCol="0">
            <a:spAutoFit/>
          </a:bodyPr>
          <a:lstStyle/>
          <a:p>
            <a:r>
              <a:rPr lang="cs-CZ" sz="1600" dirty="0"/>
              <a:t>Revize ČSN 73 0848: PBS - El. Zařízení, el. Instalace a rozvody (čl. 4.4.2.1) a ČSN P 73 0847: PBS – Fotovoltaické systémy (čl. 6.2.1.1)</a:t>
            </a:r>
            <a:endParaRPr lang="cs-CZ" b="1" dirty="0">
              <a:effectLst>
                <a:glow rad="139700">
                  <a:srgbClr val="C00000"/>
                </a:glow>
              </a:effectLst>
            </a:endParaRPr>
          </a:p>
        </p:txBody>
      </p:sp>
      <p:sp>
        <p:nvSpPr>
          <p:cNvPr id="14" name="TextovéPole 13">
            <a:extLst>
              <a:ext uri="{FF2B5EF4-FFF2-40B4-BE49-F238E27FC236}">
                <a16:creationId xmlns:a16="http://schemas.microsoft.com/office/drawing/2014/main" id="{ABB11AED-2560-8433-312D-44B30C4D7952}"/>
              </a:ext>
            </a:extLst>
          </p:cNvPr>
          <p:cNvSpPr txBox="1"/>
          <p:nvPr/>
        </p:nvSpPr>
        <p:spPr>
          <a:xfrm>
            <a:off x="470806" y="4752331"/>
            <a:ext cx="2152829" cy="1091133"/>
          </a:xfrm>
          <a:prstGeom prst="rect">
            <a:avLst/>
          </a:prstGeom>
          <a:noFill/>
        </p:spPr>
        <p:txBody>
          <a:bodyPr wrap="square">
            <a:spAutoFit/>
          </a:bodyPr>
          <a:lstStyle/>
          <a:p>
            <a:pPr marL="0" lvl="0" indent="0" algn="ctr" defTabSz="755650">
              <a:lnSpc>
                <a:spcPct val="90000"/>
              </a:lnSpc>
              <a:spcBef>
                <a:spcPct val="0"/>
              </a:spcBef>
              <a:spcAft>
                <a:spcPct val="35000"/>
              </a:spcAft>
              <a:buNone/>
            </a:pPr>
            <a:r>
              <a:rPr lang="cs-CZ" dirty="0"/>
              <a:t>R</a:t>
            </a:r>
            <a:r>
              <a:rPr lang="cs-CZ" sz="1800" kern="1200" dirty="0"/>
              <a:t>ozvaděč napájeny napětím větším než 200 V a jmenovitým proudem 25A</a:t>
            </a:r>
          </a:p>
        </p:txBody>
      </p:sp>
      <p:pic>
        <p:nvPicPr>
          <p:cNvPr id="15" name="Obrázek 14" descr="Obsah obrázku stroj/přístroj, Elektronické inženýrství, Elektrické vedení, Obvodoví součástka&#10;&#10;Popis byl vytvořen automaticky">
            <a:extLst>
              <a:ext uri="{FF2B5EF4-FFF2-40B4-BE49-F238E27FC236}">
                <a16:creationId xmlns:a16="http://schemas.microsoft.com/office/drawing/2014/main" id="{3F659C31-4CBA-24D1-54DE-7E20828CF0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2148" y="2089990"/>
            <a:ext cx="1860717" cy="1998096"/>
          </a:xfrm>
          <a:prstGeom prst="rect">
            <a:avLst/>
          </a:prstGeom>
        </p:spPr>
      </p:pic>
      <p:sp>
        <p:nvSpPr>
          <p:cNvPr id="19" name="Šipka: doprava 18">
            <a:extLst>
              <a:ext uri="{FF2B5EF4-FFF2-40B4-BE49-F238E27FC236}">
                <a16:creationId xmlns:a16="http://schemas.microsoft.com/office/drawing/2014/main" id="{D3FBB7A4-7424-AEEE-3928-0B324523CBB0}"/>
              </a:ext>
            </a:extLst>
          </p:cNvPr>
          <p:cNvSpPr/>
          <p:nvPr/>
        </p:nvSpPr>
        <p:spPr>
          <a:xfrm>
            <a:off x="9263534" y="2485913"/>
            <a:ext cx="1033571" cy="545919"/>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a:t>LHZ</a:t>
            </a:r>
            <a:endParaRPr lang="cs-CZ" dirty="0"/>
          </a:p>
        </p:txBody>
      </p:sp>
      <p:sp>
        <p:nvSpPr>
          <p:cNvPr id="23" name="Šipka: doprava 22">
            <a:extLst>
              <a:ext uri="{FF2B5EF4-FFF2-40B4-BE49-F238E27FC236}">
                <a16:creationId xmlns:a16="http://schemas.microsoft.com/office/drawing/2014/main" id="{8AE36395-A986-D571-5B38-516AA7FFD836}"/>
              </a:ext>
            </a:extLst>
          </p:cNvPr>
          <p:cNvSpPr/>
          <p:nvPr/>
        </p:nvSpPr>
        <p:spPr>
          <a:xfrm>
            <a:off x="2905618" y="3124154"/>
            <a:ext cx="1716692" cy="1393932"/>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t>Legislativní požadavky</a:t>
            </a:r>
          </a:p>
        </p:txBody>
      </p:sp>
      <p:sp>
        <p:nvSpPr>
          <p:cNvPr id="25" name="TextovéPole 24">
            <a:extLst>
              <a:ext uri="{FF2B5EF4-FFF2-40B4-BE49-F238E27FC236}">
                <a16:creationId xmlns:a16="http://schemas.microsoft.com/office/drawing/2014/main" id="{9363FC01-29AB-7411-A13E-AE3C36667225}"/>
              </a:ext>
            </a:extLst>
          </p:cNvPr>
          <p:cNvSpPr txBox="1"/>
          <p:nvPr/>
        </p:nvSpPr>
        <p:spPr>
          <a:xfrm>
            <a:off x="4834467" y="4742990"/>
            <a:ext cx="2283642" cy="841834"/>
          </a:xfrm>
          <a:prstGeom prst="rect">
            <a:avLst/>
          </a:prstGeom>
          <a:noFill/>
        </p:spPr>
        <p:txBody>
          <a:bodyPr wrap="square">
            <a:spAutoFit/>
          </a:bodyPr>
          <a:lstStyle/>
          <a:p>
            <a:pPr marL="0" lvl="0" indent="0" algn="ctr" defTabSz="1155700">
              <a:lnSpc>
                <a:spcPct val="90000"/>
              </a:lnSpc>
              <a:spcBef>
                <a:spcPct val="0"/>
              </a:spcBef>
              <a:spcAft>
                <a:spcPct val="35000"/>
              </a:spcAft>
              <a:buNone/>
            </a:pPr>
            <a:r>
              <a:rPr lang="cs-CZ" dirty="0"/>
              <a:t>Rozvaděč s p</a:t>
            </a:r>
            <a:r>
              <a:rPr lang="cs-CZ" sz="1800" kern="1200" dirty="0"/>
              <a:t>ožární odolnost min. </a:t>
            </a:r>
            <a:r>
              <a:rPr lang="cs-CZ" sz="1800" kern="1200" dirty="0" err="1"/>
              <a:t>EI</a:t>
            </a:r>
            <a:r>
              <a:rPr lang="cs-CZ" sz="1800" kern="1200" dirty="0"/>
              <a:t> 30, kouřotěsnost s200</a:t>
            </a:r>
          </a:p>
        </p:txBody>
      </p:sp>
      <p:pic>
        <p:nvPicPr>
          <p:cNvPr id="28" name="Obrázek 27" descr="Obsah obrázku stroj/přístroj, Elektronické inženýrství, Elektrické vedení, Obvodoví součástka&#10;&#10;Popis byl vytvořen automaticky">
            <a:extLst>
              <a:ext uri="{FF2B5EF4-FFF2-40B4-BE49-F238E27FC236}">
                <a16:creationId xmlns:a16="http://schemas.microsoft.com/office/drawing/2014/main" id="{69EB29E8-B36A-14D3-B23A-C5F895F21B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7445" y="2105669"/>
            <a:ext cx="1597505" cy="1715451"/>
          </a:xfrm>
          <a:prstGeom prst="rect">
            <a:avLst/>
          </a:prstGeom>
        </p:spPr>
      </p:pic>
      <p:pic>
        <p:nvPicPr>
          <p:cNvPr id="30" name="Obrázek 29" descr="Obsah obrázku interiér, dveře, otevřené&#10;&#10;Popis byl vytvořen automaticky">
            <a:extLst>
              <a:ext uri="{FF2B5EF4-FFF2-40B4-BE49-F238E27FC236}">
                <a16:creationId xmlns:a16="http://schemas.microsoft.com/office/drawing/2014/main" id="{37333B8F-1E59-9727-4492-C5E9D43A33E9}"/>
              </a:ext>
            </a:extLst>
          </p:cNvPr>
          <p:cNvPicPr>
            <a:picLocks noChangeAspect="1"/>
          </p:cNvPicPr>
          <p:nvPr/>
        </p:nvPicPr>
        <p:blipFill rotWithShape="1">
          <a:blip r:embed="rId5">
            <a:extLst>
              <a:ext uri="{BEBA8EAE-BF5A-486C-A8C5-ECC9F3942E4B}">
                <a14:imgProps xmlns:a14="http://schemas.microsoft.com/office/drawing/2010/main">
                  <a14:imgLayer r:embed="rId6">
                    <a14:imgEffect>
                      <a14:colorTemperature colorTemp="5300"/>
                    </a14:imgEffect>
                    <a14:imgEffect>
                      <a14:saturation sat="0"/>
                    </a14:imgEffect>
                  </a14:imgLayer>
                </a14:imgProps>
              </a:ext>
              <a:ext uri="{28A0092B-C50C-407E-A947-70E740481C1C}">
                <a14:useLocalDpi xmlns:a14="http://schemas.microsoft.com/office/drawing/2010/main" val="0"/>
              </a:ext>
            </a:extLst>
          </a:blip>
          <a:srcRect l="27452" t="12106" r="48841" b="7186"/>
          <a:stretch/>
        </p:blipFill>
        <p:spPr>
          <a:xfrm flipH="1">
            <a:off x="5276385" y="2178067"/>
            <a:ext cx="1482367" cy="1707531"/>
          </a:xfrm>
          <a:prstGeom prst="rect">
            <a:avLst/>
          </a:prstGeom>
        </p:spPr>
      </p:pic>
      <p:sp>
        <p:nvSpPr>
          <p:cNvPr id="33" name="TextovéPole 32">
            <a:extLst>
              <a:ext uri="{FF2B5EF4-FFF2-40B4-BE49-F238E27FC236}">
                <a16:creationId xmlns:a16="http://schemas.microsoft.com/office/drawing/2014/main" id="{AA9C26E6-1740-BDD6-EA72-4ED872C57C82}"/>
              </a:ext>
            </a:extLst>
          </p:cNvPr>
          <p:cNvSpPr txBox="1"/>
          <p:nvPr/>
        </p:nvSpPr>
        <p:spPr>
          <a:xfrm>
            <a:off x="9241289" y="4731149"/>
            <a:ext cx="2167015" cy="1200329"/>
          </a:xfrm>
          <a:prstGeom prst="rect">
            <a:avLst/>
          </a:prstGeom>
          <a:noFill/>
        </p:spPr>
        <p:txBody>
          <a:bodyPr wrap="square">
            <a:spAutoFit/>
          </a:bodyPr>
          <a:lstStyle/>
          <a:p>
            <a:pPr algn="ctr"/>
            <a:r>
              <a:rPr lang="cs-CZ" sz="1800" kern="1200" dirty="0"/>
              <a:t>Rozvaděč doplněný o certifikovaný lokální hasící systém</a:t>
            </a:r>
            <a:endParaRPr lang="cs-CZ" dirty="0"/>
          </a:p>
        </p:txBody>
      </p:sp>
      <p:sp>
        <p:nvSpPr>
          <p:cNvPr id="34" name="Šipka: doprava 33">
            <a:extLst>
              <a:ext uri="{FF2B5EF4-FFF2-40B4-BE49-F238E27FC236}">
                <a16:creationId xmlns:a16="http://schemas.microsoft.com/office/drawing/2014/main" id="{989E7354-F2A8-81BD-FB9B-8F9FBE297799}"/>
              </a:ext>
            </a:extLst>
          </p:cNvPr>
          <p:cNvSpPr/>
          <p:nvPr/>
        </p:nvSpPr>
        <p:spPr>
          <a:xfrm>
            <a:off x="7418860" y="3197973"/>
            <a:ext cx="1475477" cy="1393932"/>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t>Nebo</a:t>
            </a:r>
          </a:p>
        </p:txBody>
      </p:sp>
      <p:sp>
        <p:nvSpPr>
          <p:cNvPr id="32" name="Ovál 31">
            <a:extLst>
              <a:ext uri="{FF2B5EF4-FFF2-40B4-BE49-F238E27FC236}">
                <a16:creationId xmlns:a16="http://schemas.microsoft.com/office/drawing/2014/main" id="{0769FF46-E984-09CB-C394-38CEB9AA7BDD}"/>
              </a:ext>
            </a:extLst>
          </p:cNvPr>
          <p:cNvSpPr/>
          <p:nvPr/>
        </p:nvSpPr>
        <p:spPr>
          <a:xfrm>
            <a:off x="10346076" y="2325014"/>
            <a:ext cx="950026" cy="948558"/>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7" name="Obdélník: se zakulacenými rohy 36">
            <a:extLst>
              <a:ext uri="{FF2B5EF4-FFF2-40B4-BE49-F238E27FC236}">
                <a16:creationId xmlns:a16="http://schemas.microsoft.com/office/drawing/2014/main" id="{C626A8BF-0E21-DEA0-E15B-FBB25B9C1911}"/>
              </a:ext>
            </a:extLst>
          </p:cNvPr>
          <p:cNvSpPr/>
          <p:nvPr/>
        </p:nvSpPr>
        <p:spPr>
          <a:xfrm>
            <a:off x="4834467" y="1620239"/>
            <a:ext cx="2283642" cy="4612249"/>
          </a:xfrm>
          <a:prstGeom prst="roundRect">
            <a:avLst>
              <a:gd name="adj" fmla="val 4707"/>
            </a:avLst>
          </a:prstGeom>
          <a:noFill/>
          <a:ln w="57150">
            <a:solidFill>
              <a:srgbClr val="C00000"/>
            </a:solidFill>
          </a:ln>
        </p:spPr>
        <p:style>
          <a:lnRef idx="0">
            <a:schemeClr val="dk1"/>
          </a:lnRef>
          <a:fillRef idx="3">
            <a:schemeClr val="dk1"/>
          </a:fillRef>
          <a:effectRef idx="3">
            <a:schemeClr val="dk1"/>
          </a:effectRef>
          <a:fontRef idx="minor">
            <a:schemeClr val="lt1"/>
          </a:fontRef>
        </p:style>
        <p:txBody>
          <a:bodyPr rtlCol="0" anchor="ctr"/>
          <a:lstStyle/>
          <a:p>
            <a:pPr algn="ctr"/>
            <a:endParaRPr lang="cs-CZ"/>
          </a:p>
        </p:txBody>
      </p:sp>
      <p:sp>
        <p:nvSpPr>
          <p:cNvPr id="38" name="Obdélník: se zakulacenými rohy 37">
            <a:extLst>
              <a:ext uri="{FF2B5EF4-FFF2-40B4-BE49-F238E27FC236}">
                <a16:creationId xmlns:a16="http://schemas.microsoft.com/office/drawing/2014/main" id="{E73AC372-E9DB-8ACB-F82A-C7CA080F6BD4}"/>
              </a:ext>
            </a:extLst>
          </p:cNvPr>
          <p:cNvSpPr/>
          <p:nvPr/>
        </p:nvSpPr>
        <p:spPr>
          <a:xfrm>
            <a:off x="9141187" y="1625434"/>
            <a:ext cx="2283642" cy="4612249"/>
          </a:xfrm>
          <a:prstGeom prst="roundRect">
            <a:avLst>
              <a:gd name="adj" fmla="val 4707"/>
            </a:avLst>
          </a:prstGeom>
          <a:noFill/>
          <a:ln w="57150">
            <a:solidFill>
              <a:srgbClr val="C00000"/>
            </a:solidFill>
          </a:ln>
        </p:spPr>
        <p:style>
          <a:lnRef idx="0">
            <a:schemeClr val="dk1"/>
          </a:lnRef>
          <a:fillRef idx="3">
            <a:schemeClr val="dk1"/>
          </a:fillRef>
          <a:effectRef idx="3">
            <a:schemeClr val="dk1"/>
          </a:effectRef>
          <a:fontRef idx="minor">
            <a:schemeClr val="lt1"/>
          </a:fontRef>
        </p:style>
        <p:txBody>
          <a:bodyPr rtlCol="0" anchor="ctr"/>
          <a:lstStyle/>
          <a:p>
            <a:pPr algn="ctr"/>
            <a:endParaRPr lang="cs-CZ"/>
          </a:p>
        </p:txBody>
      </p:sp>
      <p:pic>
        <p:nvPicPr>
          <p:cNvPr id="2" name="Obrázek 1" descr="Obsah obrázku Písmo, logo, Grafika, symbol&#10;&#10;Popis byl vytvořen automaticky">
            <a:extLst>
              <a:ext uri="{FF2B5EF4-FFF2-40B4-BE49-F238E27FC236}">
                <a16:creationId xmlns:a16="http://schemas.microsoft.com/office/drawing/2014/main" id="{F670476A-2AD6-F196-B4E6-49203594E70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928178" y="109644"/>
            <a:ext cx="1090800" cy="540871"/>
          </a:xfrm>
          <a:prstGeom prst="rect">
            <a:avLst/>
          </a:prstGeom>
        </p:spPr>
      </p:pic>
    </p:spTree>
    <p:extLst>
      <p:ext uri="{BB962C8B-B14F-4D97-AF65-F5344CB8AC3E}">
        <p14:creationId xmlns:p14="http://schemas.microsoft.com/office/powerpoint/2010/main" val="953095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a:extLst>
              <a:ext uri="{FF2B5EF4-FFF2-40B4-BE49-F238E27FC236}">
                <a16:creationId xmlns:a16="http://schemas.microsoft.com/office/drawing/2014/main" id="{1121CB41-71D6-4C9C-9C22-A13704E340AE}"/>
              </a:ext>
            </a:extLst>
          </p:cNvPr>
          <p:cNvSpPr/>
          <p:nvPr/>
        </p:nvSpPr>
        <p:spPr>
          <a:xfrm>
            <a:off x="0" y="726577"/>
            <a:ext cx="12192000" cy="103641"/>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a:extLst>
              <a:ext uri="{FF2B5EF4-FFF2-40B4-BE49-F238E27FC236}">
                <a16:creationId xmlns:a16="http://schemas.microsoft.com/office/drawing/2014/main" id="{F5EB1504-63C0-15DC-8E94-475E9C3CE94C}"/>
              </a:ext>
            </a:extLst>
          </p:cNvPr>
          <p:cNvSpPr txBox="1"/>
          <p:nvPr/>
        </p:nvSpPr>
        <p:spPr>
          <a:xfrm>
            <a:off x="203171" y="213692"/>
            <a:ext cx="10091352" cy="369332"/>
          </a:xfrm>
          <a:prstGeom prst="rect">
            <a:avLst/>
          </a:prstGeom>
          <a:noFill/>
          <a:scene3d>
            <a:camera prst="orthographicFront"/>
            <a:lightRig rig="threePt" dir="t"/>
          </a:scene3d>
          <a:sp3d contourW="12700">
            <a:contourClr>
              <a:schemeClr val="bg1"/>
            </a:contourClr>
          </a:sp3d>
        </p:spPr>
        <p:txBody>
          <a:bodyPr wrap="square" rtlCol="0">
            <a:spAutoFit/>
          </a:bodyPr>
          <a:lstStyle/>
          <a:p>
            <a:r>
              <a:rPr lang="cs-CZ" b="1" dirty="0">
                <a:latin typeface="Calibri" panose="020F0502020204030204" pitchFamily="34" charset="0"/>
                <a:ea typeface="Calibri" panose="020F0502020204030204" pitchFamily="34" charset="0"/>
                <a:cs typeface="Calibri" panose="020F0502020204030204" pitchFamily="34" charset="0"/>
              </a:rPr>
              <a:t>Vzájemná propojenost vyhlášek a norem v souvislosti s požární odolností rozváděčů</a:t>
            </a:r>
            <a:r>
              <a:rPr lang="cs-CZ" sz="1800" b="1" dirty="0">
                <a:latin typeface="Calibri" panose="020F0502020204030204" pitchFamily="34" charset="0"/>
                <a:ea typeface="Calibri" panose="020F0502020204030204" pitchFamily="34" charset="0"/>
                <a:cs typeface="Calibri" panose="020F0502020204030204" pitchFamily="34" charset="0"/>
              </a:rPr>
              <a:t> </a:t>
            </a:r>
          </a:p>
        </p:txBody>
      </p:sp>
      <p:pic>
        <p:nvPicPr>
          <p:cNvPr id="2" name="Obrázek 1" descr="Obsah obrázku Písmo, logo, Grafika, symbol&#10;&#10;Popis byl vytvořen automaticky">
            <a:extLst>
              <a:ext uri="{FF2B5EF4-FFF2-40B4-BE49-F238E27FC236}">
                <a16:creationId xmlns:a16="http://schemas.microsoft.com/office/drawing/2014/main" id="{F670476A-2AD6-F196-B4E6-49203594E7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28178" y="109644"/>
            <a:ext cx="1090800" cy="540871"/>
          </a:xfrm>
          <a:prstGeom prst="rect">
            <a:avLst/>
          </a:prstGeom>
        </p:spPr>
      </p:pic>
      <p:graphicFrame>
        <p:nvGraphicFramePr>
          <p:cNvPr id="4" name="Objekt 3">
            <a:hlinkClick r:id="" action="ppaction://ole?verb=0"/>
            <a:extLst>
              <a:ext uri="{FF2B5EF4-FFF2-40B4-BE49-F238E27FC236}">
                <a16:creationId xmlns:a16="http://schemas.microsoft.com/office/drawing/2014/main" id="{222A9E07-D640-2D37-4BBF-D17DF0558AB9}"/>
              </a:ext>
            </a:extLst>
          </p:cNvPr>
          <p:cNvGraphicFramePr>
            <a:graphicFrameLocks noChangeAspect="1"/>
          </p:cNvGraphicFramePr>
          <p:nvPr/>
        </p:nvGraphicFramePr>
        <p:xfrm>
          <a:off x="504366" y="1051580"/>
          <a:ext cx="11183268" cy="5696776"/>
        </p:xfrm>
        <a:graphic>
          <a:graphicData uri="http://schemas.openxmlformats.org/presentationml/2006/ole">
            <mc:AlternateContent xmlns:mc="http://schemas.openxmlformats.org/markup-compatibility/2006">
              <mc:Choice xmlns:v="urn:schemas-microsoft-com:vml" Requires="v">
                <p:oleObj name="Presentation" r:id="rId4" imgW="3775092" imgH="2124503" progId="PowerPoint.Show.12">
                  <p:embed/>
                </p:oleObj>
              </mc:Choice>
              <mc:Fallback>
                <p:oleObj name="Presentation" r:id="rId4" imgW="3775092" imgH="2124503" progId="PowerPoint.Show.12">
                  <p:embed/>
                  <p:pic>
                    <p:nvPicPr>
                      <p:cNvPr id="4" name="Objekt 3">
                        <a:hlinkClick r:id="" action="ppaction://ole?verb=0"/>
                        <a:extLst>
                          <a:ext uri="{FF2B5EF4-FFF2-40B4-BE49-F238E27FC236}">
                            <a16:creationId xmlns:a16="http://schemas.microsoft.com/office/drawing/2014/main" id="{222A9E07-D640-2D37-4BBF-D17DF0558AB9}"/>
                          </a:ext>
                        </a:extLst>
                      </p:cNvPr>
                      <p:cNvPicPr/>
                      <p:nvPr/>
                    </p:nvPicPr>
                    <p:blipFill>
                      <a:blip r:embed="rId5"/>
                      <a:stretch>
                        <a:fillRect/>
                      </a:stretch>
                    </p:blipFill>
                    <p:spPr>
                      <a:xfrm>
                        <a:off x="504366" y="1051580"/>
                        <a:ext cx="11183268" cy="5696776"/>
                      </a:xfrm>
                      <a:prstGeom prst="rect">
                        <a:avLst/>
                      </a:prstGeom>
                    </p:spPr>
                  </p:pic>
                </p:oleObj>
              </mc:Fallback>
            </mc:AlternateContent>
          </a:graphicData>
        </a:graphic>
      </p:graphicFrame>
    </p:spTree>
    <p:extLst>
      <p:ext uri="{BB962C8B-B14F-4D97-AF65-F5344CB8AC3E}">
        <p14:creationId xmlns:p14="http://schemas.microsoft.com/office/powerpoint/2010/main" val="4009282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a:extLst>
              <a:ext uri="{FF2B5EF4-FFF2-40B4-BE49-F238E27FC236}">
                <a16:creationId xmlns:a16="http://schemas.microsoft.com/office/drawing/2014/main" id="{A9CE7348-3B6D-45EB-9DAA-B9991E851AF0}"/>
              </a:ext>
            </a:extLst>
          </p:cNvPr>
          <p:cNvSpPr txBox="1"/>
          <p:nvPr/>
        </p:nvSpPr>
        <p:spPr>
          <a:xfrm>
            <a:off x="146766" y="171883"/>
            <a:ext cx="11677060" cy="369332"/>
          </a:xfrm>
          <a:prstGeom prst="rect">
            <a:avLst/>
          </a:prstGeom>
          <a:noFill/>
        </p:spPr>
        <p:txBody>
          <a:bodyPr wrap="square" rtlCol="0">
            <a:spAutoFit/>
          </a:bodyPr>
          <a:lstStyle/>
          <a:p>
            <a:r>
              <a:rPr lang="cs-CZ" b="1" dirty="0" err="1">
                <a:ea typeface="Calibri" panose="020F0502020204030204" pitchFamily="34" charset="0"/>
                <a:cs typeface="Calibri" panose="020F0502020204030204" pitchFamily="34" charset="0"/>
              </a:rPr>
              <a:t>LHZ</a:t>
            </a:r>
            <a:r>
              <a:rPr lang="cs-CZ" b="1">
                <a:ea typeface="Calibri" panose="020F0502020204030204" pitchFamily="34" charset="0"/>
                <a:cs typeface="Calibri" panose="020F0502020204030204" pitchFamily="34" charset="0"/>
              </a:rPr>
              <a:t> </a:t>
            </a:r>
            <a:r>
              <a:rPr lang="cs-CZ" sz="1800" b="1">
                <a:latin typeface="Calibri" panose="020F0502020204030204" pitchFamily="34" charset="0"/>
                <a:ea typeface="Calibri" panose="020F0502020204030204" pitchFamily="34" charset="0"/>
                <a:cs typeface="Calibri" panose="020F0502020204030204" pitchFamily="34" charset="0"/>
              </a:rPr>
              <a:t>Certifikované </a:t>
            </a:r>
            <a:r>
              <a:rPr lang="cs-CZ" sz="1800" b="1" dirty="0">
                <a:latin typeface="Calibri" panose="020F0502020204030204" pitchFamily="34" charset="0"/>
                <a:ea typeface="Calibri" panose="020F0502020204030204" pitchFamily="34" charset="0"/>
                <a:cs typeface="Calibri" panose="020F0502020204030204" pitchFamily="34" charset="0"/>
              </a:rPr>
              <a:t>v souladu s §5a nařízení vlády č. 163/2002 Sb.</a:t>
            </a:r>
            <a:endParaRPr lang="cs-CZ" b="1" dirty="0">
              <a:ea typeface="Calibri" panose="020F0502020204030204" pitchFamily="34" charset="0"/>
              <a:cs typeface="Calibri" panose="020F0502020204030204" pitchFamily="34" charset="0"/>
            </a:endParaRPr>
          </a:p>
        </p:txBody>
      </p:sp>
      <p:sp>
        <p:nvSpPr>
          <p:cNvPr id="3" name="Obdélník 2">
            <a:extLst>
              <a:ext uri="{FF2B5EF4-FFF2-40B4-BE49-F238E27FC236}">
                <a16:creationId xmlns:a16="http://schemas.microsoft.com/office/drawing/2014/main" id="{1121CB41-71D6-4C9C-9C22-A13704E340AE}"/>
              </a:ext>
            </a:extLst>
          </p:cNvPr>
          <p:cNvSpPr/>
          <p:nvPr/>
        </p:nvSpPr>
        <p:spPr>
          <a:xfrm>
            <a:off x="0" y="726577"/>
            <a:ext cx="12192000" cy="17031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a typeface="Calibri" panose="020F0502020204030204" pitchFamily="34" charset="0"/>
              <a:cs typeface="Calibri" panose="020F0502020204030204" pitchFamily="34" charset="0"/>
            </a:endParaRPr>
          </a:p>
        </p:txBody>
      </p:sp>
      <p:sp>
        <p:nvSpPr>
          <p:cNvPr id="8" name="TextovéPole 7">
            <a:extLst>
              <a:ext uri="{FF2B5EF4-FFF2-40B4-BE49-F238E27FC236}">
                <a16:creationId xmlns:a16="http://schemas.microsoft.com/office/drawing/2014/main" id="{F0D00A81-2764-8F79-FEA1-24F146F4802A}"/>
              </a:ext>
            </a:extLst>
          </p:cNvPr>
          <p:cNvSpPr txBox="1"/>
          <p:nvPr/>
        </p:nvSpPr>
        <p:spPr>
          <a:xfrm>
            <a:off x="4927348" y="1888183"/>
            <a:ext cx="6106562" cy="3738011"/>
          </a:xfrm>
          <a:prstGeom prst="rect">
            <a:avLst/>
          </a:prstGeom>
          <a:noFill/>
        </p:spPr>
        <p:txBody>
          <a:bodyPr wrap="square">
            <a:spAutoFit/>
          </a:bodyPr>
          <a:lstStyle/>
          <a:p>
            <a:r>
              <a:rPr lang="cs-CZ" b="1" dirty="0">
                <a:solidFill>
                  <a:schemeClr val="tx1"/>
                </a:solidFill>
              </a:rPr>
              <a:t>Certifikované lokální hasící zařízení uvnitř  rozvaděče s třídou reakce na oheň A1, A2</a:t>
            </a:r>
          </a:p>
          <a:p>
            <a:pPr algn="r"/>
            <a:endParaRPr lang="cs-CZ" b="1" dirty="0">
              <a:solidFill>
                <a:schemeClr val="tx1"/>
              </a:solidFill>
            </a:endParaRPr>
          </a:p>
          <a:p>
            <a:pPr marL="324000" indent="-285750">
              <a:lnSpc>
                <a:spcPts val="2200"/>
              </a:lnSpc>
              <a:buFont typeface="Arial" panose="020B0604020202020204" pitchFamily="34" charset="0"/>
              <a:buChar char="•"/>
            </a:pPr>
            <a:r>
              <a:rPr lang="cs-CZ" sz="1800" dirty="0">
                <a:solidFill>
                  <a:schemeClr val="tx1"/>
                </a:solidFill>
              </a:rPr>
              <a:t>Eliminuje požár již v samém počátku</a:t>
            </a:r>
          </a:p>
          <a:p>
            <a:pPr marL="324000" indent="-285750">
              <a:lnSpc>
                <a:spcPts val="2200"/>
              </a:lnSpc>
              <a:buFont typeface="Arial" panose="020B0604020202020204" pitchFamily="34" charset="0"/>
              <a:buChar char="•"/>
            </a:pPr>
            <a:r>
              <a:rPr lang="cs-CZ" sz="1800" dirty="0">
                <a:solidFill>
                  <a:schemeClr val="tx1"/>
                </a:solidFill>
              </a:rPr>
              <a:t>Dovede odpojit rozvaděč od zdroje el.</a:t>
            </a:r>
          </a:p>
          <a:p>
            <a:pPr marL="324000" indent="-285750">
              <a:lnSpc>
                <a:spcPts val="2200"/>
              </a:lnSpc>
              <a:buFont typeface="Arial" panose="020B0604020202020204" pitchFamily="34" charset="0"/>
              <a:buChar char="•"/>
            </a:pPr>
            <a:r>
              <a:rPr lang="cs-CZ" sz="1800" dirty="0">
                <a:solidFill>
                  <a:schemeClr val="tx1"/>
                </a:solidFill>
              </a:rPr>
              <a:t>Ochrana vnitřku rozvaděče</a:t>
            </a:r>
          </a:p>
          <a:p>
            <a:pPr marL="324000" indent="-285750">
              <a:lnSpc>
                <a:spcPts val="2200"/>
              </a:lnSpc>
              <a:buFont typeface="Arial" panose="020B0604020202020204" pitchFamily="34" charset="0"/>
              <a:buChar char="•"/>
            </a:pPr>
            <a:r>
              <a:rPr lang="cs-CZ" sz="1800" dirty="0">
                <a:solidFill>
                  <a:schemeClr val="tx1"/>
                </a:solidFill>
              </a:rPr>
              <a:t>Lze připojit k </a:t>
            </a:r>
            <a:r>
              <a:rPr lang="cs-CZ" sz="1800" dirty="0" err="1">
                <a:solidFill>
                  <a:schemeClr val="tx1"/>
                </a:solidFill>
              </a:rPr>
              <a:t>EPS</a:t>
            </a:r>
            <a:r>
              <a:rPr lang="cs-CZ" sz="1800" dirty="0">
                <a:solidFill>
                  <a:schemeClr val="tx1"/>
                </a:solidFill>
              </a:rPr>
              <a:t>, </a:t>
            </a:r>
            <a:r>
              <a:rPr lang="cs-CZ" sz="1800" dirty="0" err="1">
                <a:solidFill>
                  <a:schemeClr val="tx1"/>
                </a:solidFill>
              </a:rPr>
              <a:t>EZS</a:t>
            </a:r>
            <a:endParaRPr lang="cs-CZ" sz="1800" dirty="0">
              <a:solidFill>
                <a:schemeClr val="tx1"/>
              </a:solidFill>
            </a:endParaRPr>
          </a:p>
          <a:p>
            <a:pPr marL="324000" indent="-285750">
              <a:lnSpc>
                <a:spcPts val="2200"/>
              </a:lnSpc>
              <a:buFont typeface="Arial" panose="020B0604020202020204" pitchFamily="34" charset="0"/>
              <a:buChar char="•"/>
            </a:pPr>
            <a:r>
              <a:rPr lang="cs-CZ" sz="1800" dirty="0">
                <a:solidFill>
                  <a:schemeClr val="tx1"/>
                </a:solidFill>
              </a:rPr>
              <a:t>Snadná a rychlá instalace</a:t>
            </a:r>
          </a:p>
          <a:p>
            <a:pPr marL="324000" indent="-285750">
              <a:lnSpc>
                <a:spcPts val="2200"/>
              </a:lnSpc>
              <a:buFont typeface="Arial" panose="020B0604020202020204" pitchFamily="34" charset="0"/>
              <a:buChar char="•"/>
            </a:pPr>
            <a:r>
              <a:rPr lang="cs-CZ" sz="1800" dirty="0">
                <a:solidFill>
                  <a:schemeClr val="tx1"/>
                </a:solidFill>
              </a:rPr>
              <a:t>Není nutnost odvětrávání rozvaděče</a:t>
            </a:r>
          </a:p>
          <a:p>
            <a:pPr marL="324000" indent="-285750">
              <a:lnSpc>
                <a:spcPts val="2200"/>
              </a:lnSpc>
              <a:buFont typeface="Arial" panose="020B0604020202020204" pitchFamily="34" charset="0"/>
              <a:buChar char="•"/>
            </a:pPr>
            <a:r>
              <a:rPr lang="cs-CZ" sz="1800" dirty="0">
                <a:solidFill>
                  <a:schemeClr val="tx1"/>
                </a:solidFill>
              </a:rPr>
              <a:t>Ukončení kabelů s protipožárními ucpávkami nejsou nutné</a:t>
            </a:r>
          </a:p>
          <a:p>
            <a:pPr marL="324000" indent="-285750">
              <a:lnSpc>
                <a:spcPts val="2200"/>
              </a:lnSpc>
              <a:buFont typeface="Arial" panose="020B0604020202020204" pitchFamily="34" charset="0"/>
              <a:buChar char="•"/>
            </a:pPr>
            <a:r>
              <a:rPr lang="cs-CZ" dirty="0">
                <a:solidFill>
                  <a:schemeClr val="tx1"/>
                </a:solidFill>
              </a:rPr>
              <a:t>Lze instalovat signalizační prvky</a:t>
            </a:r>
            <a:endParaRPr lang="cs-CZ" sz="1800" dirty="0">
              <a:solidFill>
                <a:schemeClr val="tx1"/>
              </a:solidFill>
            </a:endParaRPr>
          </a:p>
          <a:p>
            <a:pPr marL="324000" indent="-285750">
              <a:lnSpc>
                <a:spcPts val="2200"/>
              </a:lnSpc>
              <a:buFont typeface="Arial" panose="020B0604020202020204" pitchFamily="34" charset="0"/>
              <a:buChar char="•"/>
            </a:pPr>
            <a:r>
              <a:rPr lang="cs-CZ" sz="1800" dirty="0">
                <a:solidFill>
                  <a:srgbClr val="FF0000"/>
                </a:solidFill>
              </a:rPr>
              <a:t>Lze využít stávající rozvaděč</a:t>
            </a:r>
            <a:endParaRPr lang="cs-CZ" dirty="0">
              <a:solidFill>
                <a:schemeClr val="tx1"/>
              </a:solidFill>
            </a:endParaRPr>
          </a:p>
        </p:txBody>
      </p:sp>
      <p:pic>
        <p:nvPicPr>
          <p:cNvPr id="9" name="Obrázek 8" descr="Obsah obrázku text, červená, design&#10;&#10;Popis byl vytvořen automaticky">
            <a:extLst>
              <a:ext uri="{FF2B5EF4-FFF2-40B4-BE49-F238E27FC236}">
                <a16:creationId xmlns:a16="http://schemas.microsoft.com/office/drawing/2014/main" id="{9091C7EC-24C7-9155-92DF-E287DA4817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5958" y="1286349"/>
            <a:ext cx="2228003" cy="3400888"/>
          </a:xfrm>
          <a:prstGeom prst="rect">
            <a:avLst/>
          </a:prstGeom>
          <a:ln>
            <a:noFill/>
          </a:ln>
          <a:effectLst>
            <a:outerShdw blurRad="292100" dist="139700" dir="2700000" algn="tl" rotWithShape="0">
              <a:srgbClr val="333333">
                <a:alpha val="65000"/>
              </a:srgbClr>
            </a:outerShdw>
          </a:effectLst>
        </p:spPr>
      </p:pic>
      <p:pic>
        <p:nvPicPr>
          <p:cNvPr id="10" name="Obrázek 9" descr="Obsah obrázku text, snímek obrazovky, logo, grafický design&#10;&#10;Popis byl vytvořen automaticky">
            <a:extLst>
              <a:ext uri="{FF2B5EF4-FFF2-40B4-BE49-F238E27FC236}">
                <a16:creationId xmlns:a16="http://schemas.microsoft.com/office/drawing/2014/main" id="{F211F85A-C5C5-F277-5541-93A969626E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41555" y="2944054"/>
            <a:ext cx="1915553" cy="2272608"/>
          </a:xfrm>
          <a:prstGeom prst="rect">
            <a:avLst/>
          </a:prstGeom>
          <a:ln>
            <a:noFill/>
          </a:ln>
          <a:effectLst>
            <a:outerShdw blurRad="292100" dist="139700" dir="2700000" algn="tl" rotWithShape="0">
              <a:srgbClr val="333333">
                <a:alpha val="65000"/>
              </a:srgbClr>
            </a:outerShdw>
          </a:effectLst>
        </p:spPr>
      </p:pic>
      <p:pic>
        <p:nvPicPr>
          <p:cNvPr id="11" name="Obrázek 10" descr="Obsah obrázku text, červená&#10;&#10;Popis byl vytvořen automaticky">
            <a:extLst>
              <a:ext uri="{FF2B5EF4-FFF2-40B4-BE49-F238E27FC236}">
                <a16:creationId xmlns:a16="http://schemas.microsoft.com/office/drawing/2014/main" id="{093EF10D-9EC2-32C2-4DDD-EDB5E37E37A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1939" y="3051139"/>
            <a:ext cx="1915554" cy="2331025"/>
          </a:xfrm>
          <a:prstGeom prst="rect">
            <a:avLst/>
          </a:prstGeom>
          <a:ln>
            <a:noFill/>
          </a:ln>
          <a:effectLst>
            <a:outerShdw blurRad="292100" dist="139700" dir="2700000" algn="tl" rotWithShape="0">
              <a:srgbClr val="333333">
                <a:alpha val="65000"/>
              </a:srgbClr>
            </a:outerShdw>
          </a:effectLst>
        </p:spPr>
      </p:pic>
      <p:pic>
        <p:nvPicPr>
          <p:cNvPr id="12" name="Obrázek 11" descr="Obsah obrázku text, červená&#10;&#10;Popis byl vytvořen automaticky">
            <a:extLst>
              <a:ext uri="{FF2B5EF4-FFF2-40B4-BE49-F238E27FC236}">
                <a16:creationId xmlns:a16="http://schemas.microsoft.com/office/drawing/2014/main" id="{C02902D9-C256-2B73-0780-2BAEBD97593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39127" y="4739518"/>
            <a:ext cx="1548570" cy="1184857"/>
          </a:xfrm>
          <a:prstGeom prst="rect">
            <a:avLst/>
          </a:prstGeom>
          <a:ln>
            <a:noFill/>
          </a:ln>
          <a:effectLst>
            <a:outerShdw blurRad="292100" dist="139700" dir="2700000" algn="tl" rotWithShape="0">
              <a:srgbClr val="333333">
                <a:alpha val="65000"/>
              </a:srgbClr>
            </a:outerShdw>
          </a:effectLst>
        </p:spPr>
      </p:pic>
      <p:pic>
        <p:nvPicPr>
          <p:cNvPr id="2" name="Obrázek 1" descr="Obsah obrázku Písmo, logo, Grafika, symbol&#10;&#10;Popis byl vytvořen automaticky">
            <a:extLst>
              <a:ext uri="{FF2B5EF4-FFF2-40B4-BE49-F238E27FC236}">
                <a16:creationId xmlns:a16="http://schemas.microsoft.com/office/drawing/2014/main" id="{F52A8145-FC9D-3025-0F55-97225948509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928178" y="109644"/>
            <a:ext cx="1090800" cy="540871"/>
          </a:xfrm>
          <a:prstGeom prst="rect">
            <a:avLst/>
          </a:prstGeom>
        </p:spPr>
      </p:pic>
    </p:spTree>
    <p:extLst>
      <p:ext uri="{BB962C8B-B14F-4D97-AF65-F5344CB8AC3E}">
        <p14:creationId xmlns:p14="http://schemas.microsoft.com/office/powerpoint/2010/main" val="891435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brázek 6">
            <a:extLst>
              <a:ext uri="{FF2B5EF4-FFF2-40B4-BE49-F238E27FC236}">
                <a16:creationId xmlns:a16="http://schemas.microsoft.com/office/drawing/2014/main" id="{B2F1D931-DBA1-4802-B43E-25A347462704}"/>
              </a:ext>
            </a:extLst>
          </p:cNvPr>
          <p:cNvPicPr>
            <a:picLocks noChangeAspect="1"/>
          </p:cNvPicPr>
          <p:nvPr/>
        </p:nvPicPr>
        <p:blipFill rotWithShape="1">
          <a:blip r:embed="rId3">
            <a:extLst>
              <a:ext uri="{28A0092B-C50C-407E-A947-70E740481C1C}">
                <a14:useLocalDpi xmlns:a14="http://schemas.microsoft.com/office/drawing/2010/main" val="0"/>
              </a:ext>
            </a:extLst>
          </a:blip>
          <a:srcRect t="7717"/>
          <a:stretch/>
        </p:blipFill>
        <p:spPr>
          <a:xfrm>
            <a:off x="2320068" y="1247167"/>
            <a:ext cx="1390166" cy="1282887"/>
          </a:xfrm>
          <a:prstGeom prst="rect">
            <a:avLst/>
          </a:prstGeom>
        </p:spPr>
      </p:pic>
      <p:pic>
        <p:nvPicPr>
          <p:cNvPr id="69" name="Obrázek 68" descr="Obsah obrázku šipka&#10;&#10;Popis byl vytvořen automaticky">
            <a:extLst>
              <a:ext uri="{FF2B5EF4-FFF2-40B4-BE49-F238E27FC236}">
                <a16:creationId xmlns:a16="http://schemas.microsoft.com/office/drawing/2014/main" id="{EF9DDBD0-B65E-488B-8A7E-4B10803A62B6}"/>
              </a:ext>
            </a:extLst>
          </p:cNvPr>
          <p:cNvPicPr>
            <a:picLocks noChangeAspect="1"/>
          </p:cNvPicPr>
          <p:nvPr/>
        </p:nvPicPr>
        <p:blipFill rotWithShape="1">
          <a:blip r:embed="rId4">
            <a:extLst>
              <a:ext uri="{28A0092B-C50C-407E-A947-70E740481C1C}">
                <a14:useLocalDpi xmlns:a14="http://schemas.microsoft.com/office/drawing/2010/main" val="0"/>
              </a:ext>
            </a:extLst>
          </a:blip>
          <a:srcRect l="17267" t="-774" r="19950" b="774"/>
          <a:stretch/>
        </p:blipFill>
        <p:spPr>
          <a:xfrm>
            <a:off x="1959660" y="1358174"/>
            <a:ext cx="662729" cy="1146372"/>
          </a:xfrm>
          <a:prstGeom prst="rect">
            <a:avLst/>
          </a:prstGeom>
        </p:spPr>
      </p:pic>
      <p:pic>
        <p:nvPicPr>
          <p:cNvPr id="42" name="Obrázek 41">
            <a:extLst>
              <a:ext uri="{FF2B5EF4-FFF2-40B4-BE49-F238E27FC236}">
                <a16:creationId xmlns:a16="http://schemas.microsoft.com/office/drawing/2014/main" id="{493470DB-E1F4-4DA3-849A-BA29AFD8256C}"/>
              </a:ext>
            </a:extLst>
          </p:cNvPr>
          <p:cNvPicPr>
            <a:picLocks noChangeAspect="1"/>
          </p:cNvPicPr>
          <p:nvPr/>
        </p:nvPicPr>
        <p:blipFill rotWithShape="1">
          <a:blip r:embed="rId5">
            <a:extLst>
              <a:ext uri="{28A0092B-C50C-407E-A947-70E740481C1C}">
                <a14:useLocalDpi xmlns:a14="http://schemas.microsoft.com/office/drawing/2010/main" val="0"/>
              </a:ext>
            </a:extLst>
          </a:blip>
          <a:srcRect l="20773" r="16548"/>
          <a:stretch/>
        </p:blipFill>
        <p:spPr>
          <a:xfrm>
            <a:off x="2766408" y="4604217"/>
            <a:ext cx="838747" cy="1338166"/>
          </a:xfrm>
          <a:prstGeom prst="rect">
            <a:avLst/>
          </a:prstGeom>
        </p:spPr>
      </p:pic>
      <p:sp>
        <p:nvSpPr>
          <p:cNvPr id="47" name="Šipka: zahnutá doprava 46">
            <a:extLst>
              <a:ext uri="{FF2B5EF4-FFF2-40B4-BE49-F238E27FC236}">
                <a16:creationId xmlns:a16="http://schemas.microsoft.com/office/drawing/2014/main" id="{4AFE42A4-2F11-402A-A72E-EFF51812DB5E}"/>
              </a:ext>
            </a:extLst>
          </p:cNvPr>
          <p:cNvSpPr/>
          <p:nvPr/>
        </p:nvSpPr>
        <p:spPr>
          <a:xfrm flipH="1">
            <a:off x="3546922" y="2118623"/>
            <a:ext cx="1135176" cy="3492210"/>
          </a:xfrm>
          <a:prstGeom prst="curvedRightArrow">
            <a:avLst>
              <a:gd name="adj1" fmla="val 25000"/>
              <a:gd name="adj2" fmla="val 39086"/>
              <a:gd name="adj3" fmla="val 25000"/>
            </a:avLst>
          </a:prstGeom>
          <a:gradFill>
            <a:gsLst>
              <a:gs pos="0">
                <a:srgbClr val="FF0000"/>
              </a:gs>
              <a:gs pos="56000">
                <a:schemeClr val="bg1">
                  <a:lumMod val="95000"/>
                </a:schemeClr>
              </a:gs>
              <a:gs pos="100000">
                <a:srgbClr val="C00000"/>
              </a:gs>
            </a:gsLst>
          </a:gra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cs-CZ"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pic>
        <p:nvPicPr>
          <p:cNvPr id="4" name="Obrázek 3">
            <a:extLst>
              <a:ext uri="{FF2B5EF4-FFF2-40B4-BE49-F238E27FC236}">
                <a16:creationId xmlns:a16="http://schemas.microsoft.com/office/drawing/2014/main" id="{D9D24D8D-FF8E-4501-8A92-D620F133521B}"/>
              </a:ext>
            </a:extLst>
          </p:cNvPr>
          <p:cNvPicPr>
            <a:picLocks noChangeAspect="1"/>
          </p:cNvPicPr>
          <p:nvPr/>
        </p:nvPicPr>
        <p:blipFill rotWithShape="1">
          <a:blip r:embed="rId6">
            <a:extLst>
              <a:ext uri="{28A0092B-C50C-407E-A947-70E740481C1C}">
                <a14:useLocalDpi xmlns:a14="http://schemas.microsoft.com/office/drawing/2010/main" val="0"/>
              </a:ext>
            </a:extLst>
          </a:blip>
          <a:srcRect b="8772"/>
          <a:stretch/>
        </p:blipFill>
        <p:spPr>
          <a:xfrm>
            <a:off x="272192" y="983410"/>
            <a:ext cx="1569683" cy="1431980"/>
          </a:xfrm>
          <a:prstGeom prst="rect">
            <a:avLst/>
          </a:prstGeom>
        </p:spPr>
      </p:pic>
      <p:pic>
        <p:nvPicPr>
          <p:cNvPr id="18" name="Obrázek 17">
            <a:extLst>
              <a:ext uri="{FF2B5EF4-FFF2-40B4-BE49-F238E27FC236}">
                <a16:creationId xmlns:a16="http://schemas.microsoft.com/office/drawing/2014/main" id="{F0ABEFF2-7113-4FEA-8BFE-CA0BE6A71B39}"/>
              </a:ext>
            </a:extLst>
          </p:cNvPr>
          <p:cNvPicPr>
            <a:picLocks noChangeAspect="1"/>
          </p:cNvPicPr>
          <p:nvPr/>
        </p:nvPicPr>
        <p:blipFill rotWithShape="1">
          <a:blip r:embed="rId5">
            <a:extLst>
              <a:ext uri="{28A0092B-C50C-407E-A947-70E740481C1C}">
                <a14:useLocalDpi xmlns:a14="http://schemas.microsoft.com/office/drawing/2010/main" val="0"/>
              </a:ext>
            </a:extLst>
          </a:blip>
          <a:srcRect l="20773" r="16548"/>
          <a:stretch/>
        </p:blipFill>
        <p:spPr>
          <a:xfrm>
            <a:off x="11015606" y="1219527"/>
            <a:ext cx="838747" cy="1338166"/>
          </a:xfrm>
          <a:prstGeom prst="rect">
            <a:avLst/>
          </a:prstGeom>
        </p:spPr>
      </p:pic>
      <p:sp>
        <p:nvSpPr>
          <p:cNvPr id="6" name="TextovéPole 5">
            <a:extLst>
              <a:ext uri="{FF2B5EF4-FFF2-40B4-BE49-F238E27FC236}">
                <a16:creationId xmlns:a16="http://schemas.microsoft.com/office/drawing/2014/main" id="{A9CE7348-3B6D-45EB-9DAA-B9991E851AF0}"/>
              </a:ext>
            </a:extLst>
          </p:cNvPr>
          <p:cNvSpPr txBox="1"/>
          <p:nvPr/>
        </p:nvSpPr>
        <p:spPr>
          <a:xfrm>
            <a:off x="82937" y="224954"/>
            <a:ext cx="11722940" cy="369332"/>
          </a:xfrm>
          <a:prstGeom prst="rect">
            <a:avLst/>
          </a:prstGeom>
          <a:noFill/>
        </p:spPr>
        <p:txBody>
          <a:bodyPr wrap="square" rtlCol="0">
            <a:spAutoFit/>
          </a:bodyPr>
          <a:lstStyle/>
          <a:p>
            <a:r>
              <a:rPr lang="cs-CZ" b="1" dirty="0">
                <a:latin typeface="Calibri" panose="020F0502020204030204" pitchFamily="34" charset="0"/>
                <a:ea typeface="Calibri" panose="020F0502020204030204" pitchFamily="34" charset="0"/>
                <a:cs typeface="Calibri" panose="020F0502020204030204" pitchFamily="34" charset="0"/>
              </a:rPr>
              <a:t>Lokální detekce požáru s okamžitým hašením 24 hodin bez obsluhy</a:t>
            </a:r>
          </a:p>
        </p:txBody>
      </p:sp>
      <p:sp>
        <p:nvSpPr>
          <p:cNvPr id="3" name="Obdélník 2">
            <a:extLst>
              <a:ext uri="{FF2B5EF4-FFF2-40B4-BE49-F238E27FC236}">
                <a16:creationId xmlns:a16="http://schemas.microsoft.com/office/drawing/2014/main" id="{1121CB41-71D6-4C9C-9C22-A13704E340AE}"/>
              </a:ext>
            </a:extLst>
          </p:cNvPr>
          <p:cNvSpPr/>
          <p:nvPr/>
        </p:nvSpPr>
        <p:spPr>
          <a:xfrm>
            <a:off x="0" y="726577"/>
            <a:ext cx="12192000" cy="17031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39" name="TextovéPole 38">
            <a:extLst>
              <a:ext uri="{FF2B5EF4-FFF2-40B4-BE49-F238E27FC236}">
                <a16:creationId xmlns:a16="http://schemas.microsoft.com/office/drawing/2014/main" id="{873F802A-5DFA-48B3-9A75-53AE11B4B7BD}"/>
              </a:ext>
            </a:extLst>
          </p:cNvPr>
          <p:cNvSpPr txBox="1"/>
          <p:nvPr/>
        </p:nvSpPr>
        <p:spPr>
          <a:xfrm>
            <a:off x="4430221" y="2476067"/>
            <a:ext cx="1027788" cy="523220"/>
          </a:xfrm>
          <a:prstGeom prst="rect">
            <a:avLst/>
          </a:prstGeom>
          <a:noFill/>
        </p:spPr>
        <p:txBody>
          <a:bodyPr wrap="square" rtlCol="0">
            <a:spAutoFit/>
          </a:bodyPr>
          <a:lstStyle/>
          <a:p>
            <a:pPr algn="ctr"/>
            <a:r>
              <a:rPr lang="cs-CZ" sz="1400" dirty="0">
                <a:latin typeface="Calibri" panose="020F0502020204030204" pitchFamily="34" charset="0"/>
                <a:ea typeface="Calibri" panose="020F0502020204030204" pitchFamily="34" charset="0"/>
                <a:cs typeface="Calibri" panose="020F0502020204030204" pitchFamily="34" charset="0"/>
              </a:rPr>
              <a:t>Čas zjištění požáru</a:t>
            </a:r>
          </a:p>
        </p:txBody>
      </p:sp>
      <p:pic>
        <p:nvPicPr>
          <p:cNvPr id="44" name="Obrázek 43">
            <a:extLst>
              <a:ext uri="{FF2B5EF4-FFF2-40B4-BE49-F238E27FC236}">
                <a16:creationId xmlns:a16="http://schemas.microsoft.com/office/drawing/2014/main" id="{E5659367-0D46-4057-A6E8-B58DF592F2E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85587" y="1282400"/>
            <a:ext cx="1282887" cy="1282887"/>
          </a:xfrm>
          <a:prstGeom prst="rect">
            <a:avLst/>
          </a:prstGeom>
        </p:spPr>
      </p:pic>
      <p:pic>
        <p:nvPicPr>
          <p:cNvPr id="46" name="Obrázek 45">
            <a:extLst>
              <a:ext uri="{FF2B5EF4-FFF2-40B4-BE49-F238E27FC236}">
                <a16:creationId xmlns:a16="http://schemas.microsoft.com/office/drawing/2014/main" id="{1B2492C8-6E73-4AFD-B86C-DEEC05ED069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304708" y="1219879"/>
            <a:ext cx="1282887" cy="1282887"/>
          </a:xfrm>
          <a:prstGeom prst="rect">
            <a:avLst/>
          </a:prstGeom>
        </p:spPr>
      </p:pic>
      <p:pic>
        <p:nvPicPr>
          <p:cNvPr id="48" name="Obrázek 47">
            <a:extLst>
              <a:ext uri="{FF2B5EF4-FFF2-40B4-BE49-F238E27FC236}">
                <a16:creationId xmlns:a16="http://schemas.microsoft.com/office/drawing/2014/main" id="{7783B6EC-774D-4380-A698-87BFAF0F41E8}"/>
              </a:ext>
            </a:extLst>
          </p:cNvPr>
          <p:cNvPicPr>
            <a:picLocks noChangeAspect="1"/>
          </p:cNvPicPr>
          <p:nvPr/>
        </p:nvPicPr>
        <p:blipFill>
          <a:blip r:embed="rId9">
            <a:alphaModFix amt="74000"/>
            <a:extLst>
              <a:ext uri="{28A0092B-C50C-407E-A947-70E740481C1C}">
                <a14:useLocalDpi xmlns:a14="http://schemas.microsoft.com/office/drawing/2010/main" val="0"/>
              </a:ext>
            </a:extLst>
          </a:blip>
          <a:stretch>
            <a:fillRect/>
          </a:stretch>
        </p:blipFill>
        <p:spPr>
          <a:xfrm>
            <a:off x="8647367" y="1091762"/>
            <a:ext cx="1756048" cy="1754509"/>
          </a:xfrm>
          <a:prstGeom prst="rect">
            <a:avLst/>
          </a:prstGeom>
        </p:spPr>
      </p:pic>
      <p:sp>
        <p:nvSpPr>
          <p:cNvPr id="49" name="Šipka: doprava 48">
            <a:extLst>
              <a:ext uri="{FF2B5EF4-FFF2-40B4-BE49-F238E27FC236}">
                <a16:creationId xmlns:a16="http://schemas.microsoft.com/office/drawing/2014/main" id="{EBD224E0-FFF4-4070-B89F-8D9B7C828B74}"/>
              </a:ext>
            </a:extLst>
          </p:cNvPr>
          <p:cNvSpPr/>
          <p:nvPr/>
        </p:nvSpPr>
        <p:spPr>
          <a:xfrm>
            <a:off x="7931029" y="1834936"/>
            <a:ext cx="662474" cy="268162"/>
          </a:xfrm>
          <a:prstGeom prst="rightArrow">
            <a:avLst/>
          </a:prstGeom>
          <a:gradFill>
            <a:gsLst>
              <a:gs pos="0">
                <a:schemeClr val="bg1">
                  <a:lumMod val="85000"/>
                </a:schemeClr>
              </a:gs>
              <a:gs pos="100000">
                <a:schemeClr val="bg1">
                  <a:lumMod val="85000"/>
                </a:schemeClr>
              </a:gs>
            </a:gsLst>
          </a:gra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cs-CZ" dirty="0">
              <a:latin typeface="Calibri" panose="020F0502020204030204" pitchFamily="34" charset="0"/>
              <a:ea typeface="Calibri" panose="020F0502020204030204" pitchFamily="34" charset="0"/>
              <a:cs typeface="Calibri" panose="020F0502020204030204" pitchFamily="34" charset="0"/>
            </a:endParaRPr>
          </a:p>
        </p:txBody>
      </p:sp>
      <p:sp>
        <p:nvSpPr>
          <p:cNvPr id="50" name="Šipka: doprava 49">
            <a:extLst>
              <a:ext uri="{FF2B5EF4-FFF2-40B4-BE49-F238E27FC236}">
                <a16:creationId xmlns:a16="http://schemas.microsoft.com/office/drawing/2014/main" id="{B3AE4B93-3060-41A7-9DB8-70BD2F98493C}"/>
              </a:ext>
            </a:extLst>
          </p:cNvPr>
          <p:cNvSpPr/>
          <p:nvPr/>
        </p:nvSpPr>
        <p:spPr>
          <a:xfrm>
            <a:off x="10404024" y="1850461"/>
            <a:ext cx="662474" cy="268162"/>
          </a:xfrm>
          <a:prstGeom prst="rightArrow">
            <a:avLst/>
          </a:prstGeom>
          <a:gradFill>
            <a:gsLst>
              <a:gs pos="0">
                <a:schemeClr val="bg1">
                  <a:lumMod val="85000"/>
                </a:schemeClr>
              </a:gs>
              <a:gs pos="100000">
                <a:schemeClr val="bg1">
                  <a:lumMod val="85000"/>
                </a:schemeClr>
              </a:gs>
            </a:gsLst>
          </a:gra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cs-CZ" dirty="0"/>
          </a:p>
        </p:txBody>
      </p:sp>
      <p:sp>
        <p:nvSpPr>
          <p:cNvPr id="51" name="TextovéPole 50">
            <a:extLst>
              <a:ext uri="{FF2B5EF4-FFF2-40B4-BE49-F238E27FC236}">
                <a16:creationId xmlns:a16="http://schemas.microsoft.com/office/drawing/2014/main" id="{9A1B6FA8-89AB-4090-8C58-00A6E0FA3384}"/>
              </a:ext>
            </a:extLst>
          </p:cNvPr>
          <p:cNvSpPr txBox="1"/>
          <p:nvPr/>
        </p:nvSpPr>
        <p:spPr>
          <a:xfrm>
            <a:off x="838067" y="2530053"/>
            <a:ext cx="788671" cy="307777"/>
          </a:xfrm>
          <a:prstGeom prst="rect">
            <a:avLst/>
          </a:prstGeom>
          <a:noFill/>
        </p:spPr>
        <p:txBody>
          <a:bodyPr wrap="square" rtlCol="0">
            <a:spAutoFit/>
          </a:bodyPr>
          <a:lstStyle/>
          <a:p>
            <a:pPr algn="just"/>
            <a:r>
              <a:rPr lang="cs-CZ" sz="1400" dirty="0">
                <a:latin typeface="Calibri" panose="020F0502020204030204" pitchFamily="34" charset="0"/>
                <a:ea typeface="Calibri" panose="020F0502020204030204" pitchFamily="34" charset="0"/>
                <a:cs typeface="Calibri" panose="020F0502020204030204" pitchFamily="34" charset="0"/>
              </a:rPr>
              <a:t>Objekt</a:t>
            </a:r>
          </a:p>
        </p:txBody>
      </p:sp>
      <p:sp>
        <p:nvSpPr>
          <p:cNvPr id="52" name="TextovéPole 51">
            <a:extLst>
              <a:ext uri="{FF2B5EF4-FFF2-40B4-BE49-F238E27FC236}">
                <a16:creationId xmlns:a16="http://schemas.microsoft.com/office/drawing/2014/main" id="{2E53A840-FCB7-4AF0-BE2D-7EA50AAE611F}"/>
              </a:ext>
            </a:extLst>
          </p:cNvPr>
          <p:cNvSpPr txBox="1"/>
          <p:nvPr/>
        </p:nvSpPr>
        <p:spPr>
          <a:xfrm>
            <a:off x="6666239" y="2530053"/>
            <a:ext cx="1027788" cy="523220"/>
          </a:xfrm>
          <a:prstGeom prst="rect">
            <a:avLst/>
          </a:prstGeom>
          <a:noFill/>
        </p:spPr>
        <p:txBody>
          <a:bodyPr wrap="square" rtlCol="0">
            <a:spAutoFit/>
          </a:bodyPr>
          <a:lstStyle/>
          <a:p>
            <a:pPr algn="ctr"/>
            <a:r>
              <a:rPr lang="cs-CZ" sz="1400" dirty="0">
                <a:latin typeface="Calibri" panose="020F0502020204030204" pitchFamily="34" charset="0"/>
                <a:ea typeface="Calibri" panose="020F0502020204030204" pitchFamily="34" charset="0"/>
                <a:cs typeface="Calibri" panose="020F0502020204030204" pitchFamily="34" charset="0"/>
              </a:rPr>
              <a:t>Nahlášení požáru</a:t>
            </a:r>
          </a:p>
        </p:txBody>
      </p:sp>
      <p:sp>
        <p:nvSpPr>
          <p:cNvPr id="53" name="TextovéPole 52">
            <a:extLst>
              <a:ext uri="{FF2B5EF4-FFF2-40B4-BE49-F238E27FC236}">
                <a16:creationId xmlns:a16="http://schemas.microsoft.com/office/drawing/2014/main" id="{4C6EA5C5-8080-409E-8B34-C11F7513D1BE}"/>
              </a:ext>
            </a:extLst>
          </p:cNvPr>
          <p:cNvSpPr txBox="1"/>
          <p:nvPr/>
        </p:nvSpPr>
        <p:spPr>
          <a:xfrm>
            <a:off x="8978173" y="2521289"/>
            <a:ext cx="1027788" cy="307777"/>
          </a:xfrm>
          <a:prstGeom prst="rect">
            <a:avLst/>
          </a:prstGeom>
          <a:noFill/>
        </p:spPr>
        <p:txBody>
          <a:bodyPr wrap="square" rtlCol="0">
            <a:spAutoFit/>
          </a:bodyPr>
          <a:lstStyle/>
          <a:p>
            <a:pPr algn="just"/>
            <a:r>
              <a:rPr lang="cs-CZ" sz="1400" dirty="0">
                <a:latin typeface="Calibri" panose="020F0502020204030204" pitchFamily="34" charset="0"/>
                <a:ea typeface="Calibri" panose="020F0502020204030204" pitchFamily="34" charset="0"/>
                <a:cs typeface="Calibri" panose="020F0502020204030204" pitchFamily="34" charset="0"/>
              </a:rPr>
              <a:t>Výjezd HZS</a:t>
            </a:r>
          </a:p>
        </p:txBody>
      </p:sp>
      <p:sp>
        <p:nvSpPr>
          <p:cNvPr id="54" name="TextovéPole 53">
            <a:extLst>
              <a:ext uri="{FF2B5EF4-FFF2-40B4-BE49-F238E27FC236}">
                <a16:creationId xmlns:a16="http://schemas.microsoft.com/office/drawing/2014/main" id="{DC9CCD09-35F2-4921-A153-5EB0B0A4AF85}"/>
              </a:ext>
            </a:extLst>
          </p:cNvPr>
          <p:cNvSpPr txBox="1"/>
          <p:nvPr/>
        </p:nvSpPr>
        <p:spPr>
          <a:xfrm>
            <a:off x="11015606" y="2500949"/>
            <a:ext cx="1024237" cy="738664"/>
          </a:xfrm>
          <a:prstGeom prst="rect">
            <a:avLst/>
          </a:prstGeom>
          <a:noFill/>
        </p:spPr>
        <p:txBody>
          <a:bodyPr wrap="square" rtlCol="0">
            <a:spAutoFit/>
          </a:bodyPr>
          <a:lstStyle/>
          <a:p>
            <a:pPr algn="ctr"/>
            <a:r>
              <a:rPr lang="cs-CZ" sz="1400" dirty="0">
                <a:latin typeface="Calibri" panose="020F0502020204030204" pitchFamily="34" charset="0"/>
                <a:ea typeface="Calibri" panose="020F0502020204030204" pitchFamily="34" charset="0"/>
                <a:cs typeface="Calibri" panose="020F0502020204030204" pitchFamily="34" charset="0"/>
              </a:rPr>
              <a:t>Zásah</a:t>
            </a:r>
          </a:p>
          <a:p>
            <a:pPr algn="ctr"/>
            <a:r>
              <a:rPr lang="cs-CZ" sz="1400" dirty="0">
                <a:latin typeface="Calibri" panose="020F0502020204030204" pitchFamily="34" charset="0"/>
                <a:ea typeface="Calibri" panose="020F0502020204030204" pitchFamily="34" charset="0"/>
                <a:cs typeface="Calibri" panose="020F0502020204030204" pitchFamily="34" charset="0"/>
              </a:rPr>
              <a:t>Likvidace požáru</a:t>
            </a:r>
          </a:p>
        </p:txBody>
      </p:sp>
      <p:sp>
        <p:nvSpPr>
          <p:cNvPr id="58" name="Obdélník: se zakulacenými rohy 57">
            <a:extLst>
              <a:ext uri="{FF2B5EF4-FFF2-40B4-BE49-F238E27FC236}">
                <a16:creationId xmlns:a16="http://schemas.microsoft.com/office/drawing/2014/main" id="{19AE62B5-FE65-4942-A829-F9AE2B3278CA}"/>
              </a:ext>
            </a:extLst>
          </p:cNvPr>
          <p:cNvSpPr/>
          <p:nvPr/>
        </p:nvSpPr>
        <p:spPr>
          <a:xfrm>
            <a:off x="1788585" y="1103926"/>
            <a:ext cx="6026056" cy="5529120"/>
          </a:xfrm>
          <a:prstGeom prst="roundRect">
            <a:avLst>
              <a:gd name="adj" fmla="val 7646"/>
            </a:avLst>
          </a:prstGeom>
          <a:noFill/>
          <a:ln w="38100">
            <a:solidFill>
              <a:srgbClr val="C00000"/>
            </a:solid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latin typeface="Calibri" panose="020F0502020204030204" pitchFamily="34" charset="0"/>
              <a:ea typeface="Calibri" panose="020F0502020204030204" pitchFamily="34" charset="0"/>
              <a:cs typeface="Calibri" panose="020F0502020204030204" pitchFamily="34" charset="0"/>
            </a:endParaRPr>
          </a:p>
        </p:txBody>
      </p:sp>
      <p:sp>
        <p:nvSpPr>
          <p:cNvPr id="35" name="Šipka: doprava 34">
            <a:extLst>
              <a:ext uri="{FF2B5EF4-FFF2-40B4-BE49-F238E27FC236}">
                <a16:creationId xmlns:a16="http://schemas.microsoft.com/office/drawing/2014/main" id="{754FA6E6-DCC2-4C01-9D6B-FD800E9F000E}"/>
              </a:ext>
            </a:extLst>
          </p:cNvPr>
          <p:cNvSpPr/>
          <p:nvPr/>
        </p:nvSpPr>
        <p:spPr>
          <a:xfrm rot="19075741">
            <a:off x="4971970" y="2934540"/>
            <a:ext cx="1765145" cy="268162"/>
          </a:xfrm>
          <a:prstGeom prst="rightArrow">
            <a:avLst/>
          </a:prstGeom>
          <a:gradFill>
            <a:gsLst>
              <a:gs pos="0">
                <a:srgbClr val="C00000"/>
              </a:gs>
              <a:gs pos="63000">
                <a:schemeClr val="bg1">
                  <a:lumMod val="85000"/>
                </a:schemeClr>
              </a:gs>
            </a:gsLst>
            <a:lin ang="0" scaled="0"/>
          </a:gra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cs-CZ" dirty="0">
              <a:latin typeface="Calibri" panose="020F0502020204030204" pitchFamily="34" charset="0"/>
              <a:ea typeface="Calibri" panose="020F0502020204030204" pitchFamily="34" charset="0"/>
              <a:cs typeface="Calibri" panose="020F0502020204030204" pitchFamily="34" charset="0"/>
            </a:endParaRPr>
          </a:p>
        </p:txBody>
      </p:sp>
      <p:pic>
        <p:nvPicPr>
          <p:cNvPr id="5" name="Obrázek 4" descr="Obsah obrázku šipka&#10;&#10;Popis byl vytvořen automaticky">
            <a:extLst>
              <a:ext uri="{FF2B5EF4-FFF2-40B4-BE49-F238E27FC236}">
                <a16:creationId xmlns:a16="http://schemas.microsoft.com/office/drawing/2014/main" id="{18F3E38F-7AEE-4EB8-910D-5B6589198BAD}"/>
              </a:ext>
            </a:extLst>
          </p:cNvPr>
          <p:cNvPicPr>
            <a:picLocks noChangeAspect="1"/>
          </p:cNvPicPr>
          <p:nvPr/>
        </p:nvPicPr>
        <p:blipFill rotWithShape="1">
          <a:blip r:embed="rId4">
            <a:extLst>
              <a:ext uri="{28A0092B-C50C-407E-A947-70E740481C1C}">
                <a14:useLocalDpi xmlns:a14="http://schemas.microsoft.com/office/drawing/2010/main" val="0"/>
              </a:ext>
            </a:extLst>
          </a:blip>
          <a:srcRect r="22634"/>
          <a:stretch/>
        </p:blipFill>
        <p:spPr>
          <a:xfrm>
            <a:off x="6658398" y="3429000"/>
            <a:ext cx="909209" cy="1175217"/>
          </a:xfrm>
          <a:prstGeom prst="rect">
            <a:avLst/>
          </a:prstGeom>
        </p:spPr>
      </p:pic>
      <p:sp>
        <p:nvSpPr>
          <p:cNvPr id="56" name="Šipka: doprava 55">
            <a:extLst>
              <a:ext uri="{FF2B5EF4-FFF2-40B4-BE49-F238E27FC236}">
                <a16:creationId xmlns:a16="http://schemas.microsoft.com/office/drawing/2014/main" id="{18D29023-95BE-4887-BEE1-9DE486B29A37}"/>
              </a:ext>
            </a:extLst>
          </p:cNvPr>
          <p:cNvSpPr/>
          <p:nvPr/>
        </p:nvSpPr>
        <p:spPr>
          <a:xfrm rot="2725258">
            <a:off x="5281167" y="4882187"/>
            <a:ext cx="701658" cy="268162"/>
          </a:xfrm>
          <a:prstGeom prst="rightArrow">
            <a:avLst/>
          </a:prstGeom>
          <a:gradFill>
            <a:gsLst>
              <a:gs pos="0">
                <a:srgbClr val="C00000"/>
              </a:gs>
              <a:gs pos="65000">
                <a:schemeClr val="bg1">
                  <a:lumMod val="85000"/>
                </a:schemeClr>
              </a:gs>
              <a:gs pos="100000">
                <a:schemeClr val="bg1">
                  <a:lumMod val="65000"/>
                </a:schemeClr>
              </a:gs>
            </a:gsLst>
            <a:lin ang="0" scaled="0"/>
          </a:gra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cs-CZ" dirty="0">
              <a:latin typeface="Calibri" panose="020F0502020204030204" pitchFamily="34" charset="0"/>
              <a:ea typeface="Calibri" panose="020F0502020204030204" pitchFamily="34" charset="0"/>
              <a:cs typeface="Calibri" panose="020F0502020204030204" pitchFamily="34" charset="0"/>
            </a:endParaRPr>
          </a:p>
        </p:txBody>
      </p:sp>
      <p:pic>
        <p:nvPicPr>
          <p:cNvPr id="20" name="Obrázek 19" descr="Obsah obrázku světlo&#10;&#10;Popis byl vytvořen automaticky">
            <a:extLst>
              <a:ext uri="{FF2B5EF4-FFF2-40B4-BE49-F238E27FC236}">
                <a16:creationId xmlns:a16="http://schemas.microsoft.com/office/drawing/2014/main" id="{B28ABC2C-9C76-468D-99C1-22242D3B2879}"/>
              </a:ext>
            </a:extLst>
          </p:cNvPr>
          <p:cNvPicPr>
            <a:picLocks noChangeAspect="1"/>
          </p:cNvPicPr>
          <p:nvPr/>
        </p:nvPicPr>
        <p:blipFill>
          <a:blip r:embed="rId10">
            <a:alphaModFix amt="76000"/>
            <a:extLst>
              <a:ext uri="{28A0092B-C50C-407E-A947-70E740481C1C}">
                <a14:useLocalDpi xmlns:a14="http://schemas.microsoft.com/office/drawing/2010/main" val="0"/>
              </a:ext>
            </a:extLst>
          </a:blip>
          <a:stretch>
            <a:fillRect/>
          </a:stretch>
        </p:blipFill>
        <p:spPr>
          <a:xfrm rot="1019278">
            <a:off x="5849844" y="4754879"/>
            <a:ext cx="1432381" cy="1427923"/>
          </a:xfrm>
          <a:prstGeom prst="rect">
            <a:avLst/>
          </a:prstGeom>
        </p:spPr>
      </p:pic>
      <p:sp>
        <p:nvSpPr>
          <p:cNvPr id="57" name="Šipka: doprava 56">
            <a:extLst>
              <a:ext uri="{FF2B5EF4-FFF2-40B4-BE49-F238E27FC236}">
                <a16:creationId xmlns:a16="http://schemas.microsoft.com/office/drawing/2014/main" id="{FCA0DAC2-6FCB-44EC-983E-15EEA60B1B37}"/>
              </a:ext>
            </a:extLst>
          </p:cNvPr>
          <p:cNvSpPr/>
          <p:nvPr/>
        </p:nvSpPr>
        <p:spPr>
          <a:xfrm>
            <a:off x="5623111" y="4069637"/>
            <a:ext cx="1047419" cy="268162"/>
          </a:xfrm>
          <a:prstGeom prst="rightArrow">
            <a:avLst/>
          </a:prstGeom>
          <a:gradFill>
            <a:gsLst>
              <a:gs pos="0">
                <a:srgbClr val="C00000"/>
              </a:gs>
              <a:gs pos="61000">
                <a:schemeClr val="bg1">
                  <a:lumMod val="85000"/>
                </a:schemeClr>
              </a:gs>
              <a:gs pos="100000">
                <a:schemeClr val="bg1">
                  <a:lumMod val="85000"/>
                </a:schemeClr>
              </a:gs>
            </a:gsLst>
            <a:lin ang="0" scaled="0"/>
          </a:gra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cs-CZ" dirty="0">
              <a:latin typeface="Calibri" panose="020F0502020204030204" pitchFamily="34" charset="0"/>
              <a:ea typeface="Calibri" panose="020F0502020204030204" pitchFamily="34" charset="0"/>
              <a:cs typeface="Calibri" panose="020F0502020204030204" pitchFamily="34" charset="0"/>
            </a:endParaRPr>
          </a:p>
        </p:txBody>
      </p:sp>
      <p:sp>
        <p:nvSpPr>
          <p:cNvPr id="59" name="TextovéPole 58">
            <a:extLst>
              <a:ext uri="{FF2B5EF4-FFF2-40B4-BE49-F238E27FC236}">
                <a16:creationId xmlns:a16="http://schemas.microsoft.com/office/drawing/2014/main" id="{67B7E569-B69B-40F8-A226-6E8EEF2F0501}"/>
              </a:ext>
            </a:extLst>
          </p:cNvPr>
          <p:cNvSpPr txBox="1"/>
          <p:nvPr/>
        </p:nvSpPr>
        <p:spPr>
          <a:xfrm>
            <a:off x="2905107" y="5941899"/>
            <a:ext cx="693558" cy="523220"/>
          </a:xfrm>
          <a:prstGeom prst="rect">
            <a:avLst/>
          </a:prstGeom>
          <a:noFill/>
        </p:spPr>
        <p:txBody>
          <a:bodyPr wrap="square" rtlCol="0">
            <a:spAutoFit/>
          </a:bodyPr>
          <a:lstStyle/>
          <a:p>
            <a:pPr algn="ctr"/>
            <a:r>
              <a:rPr lang="cs-CZ" sz="1400" dirty="0">
                <a:latin typeface="Calibri" panose="020F0502020204030204" pitchFamily="34" charset="0"/>
                <a:ea typeface="Calibri" panose="020F0502020204030204" pitchFamily="34" charset="0"/>
                <a:cs typeface="Calibri" panose="020F0502020204030204" pitchFamily="34" charset="0"/>
              </a:rPr>
              <a:t>Zásah</a:t>
            </a:r>
          </a:p>
          <a:p>
            <a:pPr algn="ctr"/>
            <a:r>
              <a:rPr lang="cs-CZ" sz="1400" dirty="0">
                <a:latin typeface="Calibri" panose="020F0502020204030204" pitchFamily="34" charset="0"/>
                <a:ea typeface="Calibri" panose="020F0502020204030204" pitchFamily="34" charset="0"/>
                <a:cs typeface="Calibri" panose="020F0502020204030204" pitchFamily="34" charset="0"/>
              </a:rPr>
              <a:t>Hašení</a:t>
            </a:r>
          </a:p>
        </p:txBody>
      </p:sp>
      <p:sp>
        <p:nvSpPr>
          <p:cNvPr id="60" name="TextovéPole 59">
            <a:extLst>
              <a:ext uri="{FF2B5EF4-FFF2-40B4-BE49-F238E27FC236}">
                <a16:creationId xmlns:a16="http://schemas.microsoft.com/office/drawing/2014/main" id="{797DDE65-AB3B-4BF4-92D0-D3C86D4CECB8}"/>
              </a:ext>
            </a:extLst>
          </p:cNvPr>
          <p:cNvSpPr txBox="1"/>
          <p:nvPr/>
        </p:nvSpPr>
        <p:spPr>
          <a:xfrm>
            <a:off x="6197035" y="4482657"/>
            <a:ext cx="1733994" cy="307777"/>
          </a:xfrm>
          <a:prstGeom prst="rect">
            <a:avLst/>
          </a:prstGeom>
          <a:noFill/>
        </p:spPr>
        <p:txBody>
          <a:bodyPr wrap="square" rtlCol="0">
            <a:spAutoFit/>
          </a:bodyPr>
          <a:lstStyle/>
          <a:p>
            <a:pPr algn="just"/>
            <a:r>
              <a:rPr lang="cs-CZ" sz="1400" dirty="0">
                <a:latin typeface="Calibri" panose="020F0502020204030204" pitchFamily="34" charset="0"/>
                <a:ea typeface="Calibri" panose="020F0502020204030204" pitchFamily="34" charset="0"/>
                <a:cs typeface="Calibri" panose="020F0502020204030204" pitchFamily="34" charset="0"/>
              </a:rPr>
              <a:t>Odpojení el. proudu</a:t>
            </a:r>
          </a:p>
        </p:txBody>
      </p:sp>
      <p:sp>
        <p:nvSpPr>
          <p:cNvPr id="61" name="TextovéPole 60">
            <a:extLst>
              <a:ext uri="{FF2B5EF4-FFF2-40B4-BE49-F238E27FC236}">
                <a16:creationId xmlns:a16="http://schemas.microsoft.com/office/drawing/2014/main" id="{5E9E9196-4CF8-420B-AF81-10BECD0B8D2D}"/>
              </a:ext>
            </a:extLst>
          </p:cNvPr>
          <p:cNvSpPr txBox="1"/>
          <p:nvPr/>
        </p:nvSpPr>
        <p:spPr>
          <a:xfrm>
            <a:off x="5421043" y="6015451"/>
            <a:ext cx="1786799" cy="523220"/>
          </a:xfrm>
          <a:prstGeom prst="rect">
            <a:avLst/>
          </a:prstGeom>
          <a:noFill/>
        </p:spPr>
        <p:txBody>
          <a:bodyPr wrap="square" rtlCol="0">
            <a:spAutoFit/>
          </a:bodyPr>
          <a:lstStyle/>
          <a:p>
            <a:pPr algn="ctr"/>
            <a:r>
              <a:rPr lang="cs-CZ" sz="1400" dirty="0">
                <a:latin typeface="Calibri" panose="020F0502020204030204" pitchFamily="34" charset="0"/>
                <a:ea typeface="Calibri" panose="020F0502020204030204" pitchFamily="34" charset="0"/>
                <a:cs typeface="Calibri" panose="020F0502020204030204" pitchFamily="34" charset="0"/>
              </a:rPr>
              <a:t>Zabránění úniku škodlivého kouře</a:t>
            </a:r>
          </a:p>
        </p:txBody>
      </p:sp>
      <p:sp>
        <p:nvSpPr>
          <p:cNvPr id="68" name="TextovéPole 67">
            <a:extLst>
              <a:ext uri="{FF2B5EF4-FFF2-40B4-BE49-F238E27FC236}">
                <a16:creationId xmlns:a16="http://schemas.microsoft.com/office/drawing/2014/main" id="{0E0CFCE6-CC7E-48E5-BC63-9327E4C53B09}"/>
              </a:ext>
            </a:extLst>
          </p:cNvPr>
          <p:cNvSpPr txBox="1"/>
          <p:nvPr/>
        </p:nvSpPr>
        <p:spPr>
          <a:xfrm>
            <a:off x="1957543" y="2557164"/>
            <a:ext cx="1455421" cy="738664"/>
          </a:xfrm>
          <a:prstGeom prst="rect">
            <a:avLst/>
          </a:prstGeom>
          <a:noFill/>
        </p:spPr>
        <p:txBody>
          <a:bodyPr wrap="square" rtlCol="0">
            <a:spAutoFit/>
          </a:bodyPr>
          <a:lstStyle/>
          <a:p>
            <a:pPr algn="ctr"/>
            <a:r>
              <a:rPr lang="cs-CZ" sz="1400" dirty="0">
                <a:latin typeface="Calibri" panose="020F0502020204030204" pitchFamily="34" charset="0"/>
                <a:ea typeface="Calibri" panose="020F0502020204030204" pitchFamily="34" charset="0"/>
                <a:cs typeface="Calibri" panose="020F0502020204030204" pitchFamily="34" charset="0"/>
              </a:rPr>
              <a:t>Porucha na</a:t>
            </a:r>
          </a:p>
          <a:p>
            <a:pPr algn="ctr"/>
            <a:r>
              <a:rPr lang="cs-CZ" sz="1400" dirty="0">
                <a:latin typeface="Calibri" panose="020F0502020204030204" pitchFamily="34" charset="0"/>
                <a:ea typeface="Calibri" panose="020F0502020204030204" pitchFamily="34" charset="0"/>
                <a:cs typeface="Calibri" panose="020F0502020204030204" pitchFamily="34" charset="0"/>
              </a:rPr>
              <a:t>elektroinstalaci</a:t>
            </a:r>
          </a:p>
          <a:p>
            <a:pPr algn="ctr"/>
            <a:r>
              <a:rPr lang="cs-CZ" sz="1400" dirty="0">
                <a:latin typeface="Calibri" panose="020F0502020204030204" pitchFamily="34" charset="0"/>
                <a:ea typeface="Calibri" panose="020F0502020204030204" pitchFamily="34" charset="0"/>
                <a:cs typeface="Calibri" panose="020F0502020204030204" pitchFamily="34" charset="0"/>
              </a:rPr>
              <a:t>vznik požáru</a:t>
            </a:r>
          </a:p>
        </p:txBody>
      </p:sp>
      <p:pic>
        <p:nvPicPr>
          <p:cNvPr id="34" name="Obrázek 33" descr="Obsah obrázku text, červená, design&#10;&#10;Popis byl vytvořen automaticky">
            <a:extLst>
              <a:ext uri="{FF2B5EF4-FFF2-40B4-BE49-F238E27FC236}">
                <a16:creationId xmlns:a16="http://schemas.microsoft.com/office/drawing/2014/main" id="{529C6563-A683-CB87-0964-9A9D768E92DB}"/>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191638" y="2865584"/>
            <a:ext cx="1114335" cy="1700953"/>
          </a:xfrm>
          <a:prstGeom prst="rect">
            <a:avLst/>
          </a:prstGeom>
        </p:spPr>
      </p:pic>
      <p:pic>
        <p:nvPicPr>
          <p:cNvPr id="36" name="Obrázek 35" descr="Obsah obrázku text, červená&#10;&#10;Popis byl vytvořen automaticky">
            <a:extLst>
              <a:ext uri="{FF2B5EF4-FFF2-40B4-BE49-F238E27FC236}">
                <a16:creationId xmlns:a16="http://schemas.microsoft.com/office/drawing/2014/main" id="{38ED0547-FCA2-59F9-9407-EF27B80737DB}"/>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729715" y="3566725"/>
            <a:ext cx="1131980" cy="1377499"/>
          </a:xfrm>
          <a:prstGeom prst="rect">
            <a:avLst/>
          </a:prstGeom>
        </p:spPr>
      </p:pic>
      <p:pic>
        <p:nvPicPr>
          <p:cNvPr id="2" name="Obrázek 1" descr="Obsah obrázku Písmo, logo, Grafika, symbol&#10;&#10;Popis byl vytvořen automaticky">
            <a:extLst>
              <a:ext uri="{FF2B5EF4-FFF2-40B4-BE49-F238E27FC236}">
                <a16:creationId xmlns:a16="http://schemas.microsoft.com/office/drawing/2014/main" id="{7A4D58DE-1F17-BD56-2456-07A258A441EC}"/>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28178" y="109644"/>
            <a:ext cx="1090800" cy="540871"/>
          </a:xfrm>
          <a:prstGeom prst="rect">
            <a:avLst/>
          </a:prstGeom>
        </p:spPr>
      </p:pic>
    </p:spTree>
    <p:extLst>
      <p:ext uri="{BB962C8B-B14F-4D97-AF65-F5344CB8AC3E}">
        <p14:creationId xmlns:p14="http://schemas.microsoft.com/office/powerpoint/2010/main" val="3601316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brázek 6">
            <a:extLst>
              <a:ext uri="{FF2B5EF4-FFF2-40B4-BE49-F238E27FC236}">
                <a16:creationId xmlns:a16="http://schemas.microsoft.com/office/drawing/2014/main" id="{B2F1D931-DBA1-4802-B43E-25A347462704}"/>
              </a:ext>
            </a:extLst>
          </p:cNvPr>
          <p:cNvPicPr>
            <a:picLocks noChangeAspect="1"/>
          </p:cNvPicPr>
          <p:nvPr/>
        </p:nvPicPr>
        <p:blipFill rotWithShape="1">
          <a:blip r:embed="rId3">
            <a:extLst>
              <a:ext uri="{28A0092B-C50C-407E-A947-70E740481C1C}">
                <a14:useLocalDpi xmlns:a14="http://schemas.microsoft.com/office/drawing/2010/main" val="0"/>
              </a:ext>
            </a:extLst>
          </a:blip>
          <a:srcRect t="7717"/>
          <a:stretch/>
        </p:blipFill>
        <p:spPr>
          <a:xfrm>
            <a:off x="1616693" y="3308563"/>
            <a:ext cx="1119989" cy="1058775"/>
          </a:xfrm>
          <a:prstGeom prst="rect">
            <a:avLst/>
          </a:prstGeom>
        </p:spPr>
      </p:pic>
      <p:pic>
        <p:nvPicPr>
          <p:cNvPr id="4" name="Obrázek 3">
            <a:extLst>
              <a:ext uri="{FF2B5EF4-FFF2-40B4-BE49-F238E27FC236}">
                <a16:creationId xmlns:a16="http://schemas.microsoft.com/office/drawing/2014/main" id="{D9D24D8D-FF8E-4501-8A92-D620F133521B}"/>
              </a:ext>
            </a:extLst>
          </p:cNvPr>
          <p:cNvPicPr>
            <a:picLocks noChangeAspect="1"/>
          </p:cNvPicPr>
          <p:nvPr/>
        </p:nvPicPr>
        <p:blipFill rotWithShape="1">
          <a:blip r:embed="rId4">
            <a:extLst>
              <a:ext uri="{28A0092B-C50C-407E-A947-70E740481C1C}">
                <a14:useLocalDpi xmlns:a14="http://schemas.microsoft.com/office/drawing/2010/main" val="0"/>
              </a:ext>
            </a:extLst>
          </a:blip>
          <a:srcRect l="12248" r="6660" b="8772"/>
          <a:stretch/>
        </p:blipFill>
        <p:spPr>
          <a:xfrm>
            <a:off x="178856" y="2917677"/>
            <a:ext cx="1272866" cy="1431980"/>
          </a:xfrm>
          <a:prstGeom prst="rect">
            <a:avLst/>
          </a:prstGeom>
        </p:spPr>
      </p:pic>
      <p:pic>
        <p:nvPicPr>
          <p:cNvPr id="18" name="Obrázek 17">
            <a:extLst>
              <a:ext uri="{FF2B5EF4-FFF2-40B4-BE49-F238E27FC236}">
                <a16:creationId xmlns:a16="http://schemas.microsoft.com/office/drawing/2014/main" id="{F0ABEFF2-7113-4FEA-8BFE-CA0BE6A71B39}"/>
              </a:ext>
            </a:extLst>
          </p:cNvPr>
          <p:cNvPicPr>
            <a:picLocks noChangeAspect="1"/>
          </p:cNvPicPr>
          <p:nvPr/>
        </p:nvPicPr>
        <p:blipFill rotWithShape="1">
          <a:blip r:embed="rId5">
            <a:extLst>
              <a:ext uri="{28A0092B-C50C-407E-A947-70E740481C1C}">
                <a14:useLocalDpi xmlns:a14="http://schemas.microsoft.com/office/drawing/2010/main" val="0"/>
              </a:ext>
            </a:extLst>
          </a:blip>
          <a:srcRect l="20773" r="16548"/>
          <a:stretch/>
        </p:blipFill>
        <p:spPr>
          <a:xfrm>
            <a:off x="11353041" y="3353876"/>
            <a:ext cx="699288" cy="1115669"/>
          </a:xfrm>
          <a:prstGeom prst="rect">
            <a:avLst/>
          </a:prstGeom>
        </p:spPr>
      </p:pic>
      <p:sp>
        <p:nvSpPr>
          <p:cNvPr id="6" name="TextovéPole 5">
            <a:extLst>
              <a:ext uri="{FF2B5EF4-FFF2-40B4-BE49-F238E27FC236}">
                <a16:creationId xmlns:a16="http://schemas.microsoft.com/office/drawing/2014/main" id="{A9CE7348-3B6D-45EB-9DAA-B9991E851AF0}"/>
              </a:ext>
            </a:extLst>
          </p:cNvPr>
          <p:cNvSpPr txBox="1"/>
          <p:nvPr/>
        </p:nvSpPr>
        <p:spPr>
          <a:xfrm>
            <a:off x="82936" y="224954"/>
            <a:ext cx="12109063" cy="369332"/>
          </a:xfrm>
          <a:prstGeom prst="rect">
            <a:avLst/>
          </a:prstGeom>
          <a:noFill/>
        </p:spPr>
        <p:txBody>
          <a:bodyPr wrap="square" rtlCol="0">
            <a:spAutoFit/>
          </a:bodyPr>
          <a:lstStyle/>
          <a:p>
            <a:r>
              <a:rPr lang="cs-CZ" b="1" dirty="0">
                <a:latin typeface="Calibri" panose="020F0502020204030204" pitchFamily="34" charset="0"/>
                <a:ea typeface="Calibri" panose="020F0502020204030204" pitchFamily="34" charset="0"/>
                <a:cs typeface="Calibri" panose="020F0502020204030204" pitchFamily="34" charset="0"/>
              </a:rPr>
              <a:t>Příklad časové osy od vzniku požáru až po jeho likvidaci</a:t>
            </a:r>
          </a:p>
        </p:txBody>
      </p:sp>
      <p:pic>
        <p:nvPicPr>
          <p:cNvPr id="44" name="Obrázek 43">
            <a:extLst>
              <a:ext uri="{FF2B5EF4-FFF2-40B4-BE49-F238E27FC236}">
                <a16:creationId xmlns:a16="http://schemas.microsoft.com/office/drawing/2014/main" id="{E5659367-0D46-4057-A6E8-B58DF592F2E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819863">
            <a:off x="9087858" y="3122429"/>
            <a:ext cx="585897" cy="585897"/>
          </a:xfrm>
          <a:prstGeom prst="rect">
            <a:avLst/>
          </a:prstGeom>
        </p:spPr>
      </p:pic>
      <p:pic>
        <p:nvPicPr>
          <p:cNvPr id="48" name="Obrázek 47">
            <a:extLst>
              <a:ext uri="{FF2B5EF4-FFF2-40B4-BE49-F238E27FC236}">
                <a16:creationId xmlns:a16="http://schemas.microsoft.com/office/drawing/2014/main" id="{7783B6EC-774D-4380-A698-87BFAF0F41E8}"/>
              </a:ext>
            </a:extLst>
          </p:cNvPr>
          <p:cNvPicPr>
            <a:picLocks noChangeAspect="1"/>
          </p:cNvPicPr>
          <p:nvPr/>
        </p:nvPicPr>
        <p:blipFill>
          <a:blip r:embed="rId7">
            <a:alphaModFix amt="82000"/>
            <a:extLst>
              <a:ext uri="{28A0092B-C50C-407E-A947-70E740481C1C}">
                <a14:useLocalDpi xmlns:a14="http://schemas.microsoft.com/office/drawing/2010/main" val="0"/>
              </a:ext>
            </a:extLst>
          </a:blip>
          <a:stretch>
            <a:fillRect/>
          </a:stretch>
        </p:blipFill>
        <p:spPr>
          <a:xfrm>
            <a:off x="9771556" y="3185659"/>
            <a:ext cx="1467217" cy="1465931"/>
          </a:xfrm>
          <a:prstGeom prst="rect">
            <a:avLst/>
          </a:prstGeom>
        </p:spPr>
      </p:pic>
      <p:sp>
        <p:nvSpPr>
          <p:cNvPr id="51" name="TextovéPole 50">
            <a:extLst>
              <a:ext uri="{FF2B5EF4-FFF2-40B4-BE49-F238E27FC236}">
                <a16:creationId xmlns:a16="http://schemas.microsoft.com/office/drawing/2014/main" id="{9A1B6FA8-89AB-4090-8C58-00A6E0FA3384}"/>
              </a:ext>
            </a:extLst>
          </p:cNvPr>
          <p:cNvSpPr txBox="1"/>
          <p:nvPr/>
        </p:nvSpPr>
        <p:spPr>
          <a:xfrm>
            <a:off x="470004" y="4323238"/>
            <a:ext cx="788671" cy="307777"/>
          </a:xfrm>
          <a:prstGeom prst="rect">
            <a:avLst/>
          </a:prstGeom>
          <a:noFill/>
        </p:spPr>
        <p:txBody>
          <a:bodyPr wrap="square" rtlCol="0">
            <a:spAutoFit/>
          </a:bodyPr>
          <a:lstStyle/>
          <a:p>
            <a:pPr algn="just"/>
            <a:r>
              <a:rPr lang="cs-CZ" sz="1400">
                <a:latin typeface="Calibri" panose="020F0502020204030204" pitchFamily="34" charset="0"/>
                <a:ea typeface="Calibri" panose="020F0502020204030204" pitchFamily="34" charset="0"/>
                <a:cs typeface="Calibri" panose="020F0502020204030204" pitchFamily="34" charset="0"/>
              </a:rPr>
              <a:t>Objekt</a:t>
            </a:r>
          </a:p>
        </p:txBody>
      </p:sp>
      <p:sp>
        <p:nvSpPr>
          <p:cNvPr id="53" name="TextovéPole 52">
            <a:extLst>
              <a:ext uri="{FF2B5EF4-FFF2-40B4-BE49-F238E27FC236}">
                <a16:creationId xmlns:a16="http://schemas.microsoft.com/office/drawing/2014/main" id="{4C6EA5C5-8080-409E-8B34-C11F7513D1BE}"/>
              </a:ext>
            </a:extLst>
          </p:cNvPr>
          <p:cNvSpPr txBox="1"/>
          <p:nvPr/>
        </p:nvSpPr>
        <p:spPr>
          <a:xfrm>
            <a:off x="10017013" y="4518444"/>
            <a:ext cx="1027788" cy="307777"/>
          </a:xfrm>
          <a:prstGeom prst="rect">
            <a:avLst/>
          </a:prstGeom>
          <a:noFill/>
        </p:spPr>
        <p:txBody>
          <a:bodyPr wrap="square" rtlCol="0">
            <a:spAutoFit/>
          </a:bodyPr>
          <a:lstStyle/>
          <a:p>
            <a:pPr algn="just"/>
            <a:r>
              <a:rPr lang="cs-CZ" sz="1400">
                <a:latin typeface="Calibri" panose="020F0502020204030204" pitchFamily="34" charset="0"/>
                <a:ea typeface="Calibri" panose="020F0502020204030204" pitchFamily="34" charset="0"/>
                <a:cs typeface="Calibri" panose="020F0502020204030204" pitchFamily="34" charset="0"/>
              </a:rPr>
              <a:t>Výjezd HZS</a:t>
            </a:r>
          </a:p>
        </p:txBody>
      </p:sp>
      <p:pic>
        <p:nvPicPr>
          <p:cNvPr id="16" name="Obrázek 15" descr="Obsah obrázku šipka&#10;&#10;Popis byl vytvořen automaticky">
            <a:extLst>
              <a:ext uri="{FF2B5EF4-FFF2-40B4-BE49-F238E27FC236}">
                <a16:creationId xmlns:a16="http://schemas.microsoft.com/office/drawing/2014/main" id="{8E663E5D-BDB6-4D86-8E03-FBC54105980E}"/>
              </a:ext>
            </a:extLst>
          </p:cNvPr>
          <p:cNvPicPr>
            <a:picLocks noChangeAspect="1"/>
          </p:cNvPicPr>
          <p:nvPr/>
        </p:nvPicPr>
        <p:blipFill rotWithShape="1">
          <a:blip r:embed="rId8">
            <a:extLst>
              <a:ext uri="{28A0092B-C50C-407E-A947-70E740481C1C}">
                <a14:useLocalDpi xmlns:a14="http://schemas.microsoft.com/office/drawing/2010/main" val="0"/>
              </a:ext>
            </a:extLst>
          </a:blip>
          <a:srcRect l="17267" t="-774" r="19950" b="774"/>
          <a:stretch/>
        </p:blipFill>
        <p:spPr>
          <a:xfrm>
            <a:off x="1648565" y="2946927"/>
            <a:ext cx="337074" cy="694560"/>
          </a:xfrm>
          <a:prstGeom prst="rect">
            <a:avLst/>
          </a:prstGeom>
        </p:spPr>
      </p:pic>
      <p:sp>
        <p:nvSpPr>
          <p:cNvPr id="59" name="TextovéPole 58">
            <a:extLst>
              <a:ext uri="{FF2B5EF4-FFF2-40B4-BE49-F238E27FC236}">
                <a16:creationId xmlns:a16="http://schemas.microsoft.com/office/drawing/2014/main" id="{D5017A0F-5BE7-4EC3-BE3B-5B32568AC525}"/>
              </a:ext>
            </a:extLst>
          </p:cNvPr>
          <p:cNvSpPr txBox="1"/>
          <p:nvPr/>
        </p:nvSpPr>
        <p:spPr>
          <a:xfrm>
            <a:off x="1470903" y="4311821"/>
            <a:ext cx="1390166" cy="523220"/>
          </a:xfrm>
          <a:prstGeom prst="rect">
            <a:avLst/>
          </a:prstGeom>
          <a:noFill/>
        </p:spPr>
        <p:txBody>
          <a:bodyPr wrap="square" rtlCol="0">
            <a:spAutoFit/>
          </a:bodyPr>
          <a:lstStyle/>
          <a:p>
            <a:pPr algn="ctr"/>
            <a:r>
              <a:rPr lang="cs-CZ" sz="1400">
                <a:latin typeface="Calibri" panose="020F0502020204030204" pitchFamily="34" charset="0"/>
                <a:ea typeface="Calibri" panose="020F0502020204030204" pitchFamily="34" charset="0"/>
                <a:cs typeface="Calibri" panose="020F0502020204030204" pitchFamily="34" charset="0"/>
              </a:rPr>
              <a:t>Porucha</a:t>
            </a:r>
          </a:p>
          <a:p>
            <a:pPr algn="ctr"/>
            <a:r>
              <a:rPr lang="cs-CZ" sz="1400">
                <a:latin typeface="Calibri" panose="020F0502020204030204" pitchFamily="34" charset="0"/>
                <a:ea typeface="Calibri" panose="020F0502020204030204" pitchFamily="34" charset="0"/>
                <a:cs typeface="Calibri" panose="020F0502020204030204" pitchFamily="34" charset="0"/>
              </a:rPr>
              <a:t>Požár</a:t>
            </a:r>
          </a:p>
        </p:txBody>
      </p:sp>
      <p:sp>
        <p:nvSpPr>
          <p:cNvPr id="63" name="TextovéPole 62">
            <a:extLst>
              <a:ext uri="{FF2B5EF4-FFF2-40B4-BE49-F238E27FC236}">
                <a16:creationId xmlns:a16="http://schemas.microsoft.com/office/drawing/2014/main" id="{A8CEAC0D-ECEC-4A73-8B79-10B78CA672E1}"/>
              </a:ext>
            </a:extLst>
          </p:cNvPr>
          <p:cNvSpPr txBox="1"/>
          <p:nvPr/>
        </p:nvSpPr>
        <p:spPr>
          <a:xfrm>
            <a:off x="11290258" y="4518444"/>
            <a:ext cx="901741" cy="738664"/>
          </a:xfrm>
          <a:prstGeom prst="rect">
            <a:avLst/>
          </a:prstGeom>
          <a:noFill/>
        </p:spPr>
        <p:txBody>
          <a:bodyPr wrap="square" rtlCol="0">
            <a:spAutoFit/>
          </a:bodyPr>
          <a:lstStyle/>
          <a:p>
            <a:pPr algn="ctr"/>
            <a:r>
              <a:rPr lang="cs-CZ" sz="1400">
                <a:latin typeface="Calibri" panose="020F0502020204030204" pitchFamily="34" charset="0"/>
                <a:ea typeface="Calibri" panose="020F0502020204030204" pitchFamily="34" charset="0"/>
                <a:cs typeface="Calibri" panose="020F0502020204030204" pitchFamily="34" charset="0"/>
              </a:rPr>
              <a:t>Zásah</a:t>
            </a:r>
          </a:p>
          <a:p>
            <a:pPr algn="ctr"/>
            <a:r>
              <a:rPr lang="cs-CZ" sz="1400">
                <a:latin typeface="Calibri" panose="020F0502020204030204" pitchFamily="34" charset="0"/>
                <a:ea typeface="Calibri" panose="020F0502020204030204" pitchFamily="34" charset="0"/>
                <a:cs typeface="Calibri" panose="020F0502020204030204" pitchFamily="34" charset="0"/>
              </a:rPr>
              <a:t>Likvidace požáru</a:t>
            </a:r>
          </a:p>
        </p:txBody>
      </p:sp>
      <p:sp>
        <p:nvSpPr>
          <p:cNvPr id="3" name="Obdélník 2">
            <a:extLst>
              <a:ext uri="{FF2B5EF4-FFF2-40B4-BE49-F238E27FC236}">
                <a16:creationId xmlns:a16="http://schemas.microsoft.com/office/drawing/2014/main" id="{1121CB41-71D6-4C9C-9C22-A13704E340AE}"/>
              </a:ext>
            </a:extLst>
          </p:cNvPr>
          <p:cNvSpPr/>
          <p:nvPr/>
        </p:nvSpPr>
        <p:spPr>
          <a:xfrm>
            <a:off x="0" y="726577"/>
            <a:ext cx="12192000" cy="17031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3" name="Šipka: doprava 72">
            <a:extLst>
              <a:ext uri="{FF2B5EF4-FFF2-40B4-BE49-F238E27FC236}">
                <a16:creationId xmlns:a16="http://schemas.microsoft.com/office/drawing/2014/main" id="{26788CC8-C093-4FB1-884F-30A6249843FD}"/>
              </a:ext>
            </a:extLst>
          </p:cNvPr>
          <p:cNvSpPr/>
          <p:nvPr/>
        </p:nvSpPr>
        <p:spPr>
          <a:xfrm>
            <a:off x="2655498" y="3798856"/>
            <a:ext cx="7116058" cy="338334"/>
          </a:xfrm>
          <a:prstGeom prst="rightArrow">
            <a:avLst>
              <a:gd name="adj1" fmla="val 50000"/>
              <a:gd name="adj2" fmla="val 50000"/>
            </a:avLst>
          </a:prstGeom>
          <a:gradFill flip="none" rotWithShape="1">
            <a:gsLst>
              <a:gs pos="0">
                <a:schemeClr val="bg1">
                  <a:lumMod val="85000"/>
                </a:schemeClr>
              </a:gs>
              <a:gs pos="34000">
                <a:schemeClr val="bg1">
                  <a:lumMod val="95000"/>
                </a:schemeClr>
              </a:gs>
              <a:gs pos="100000">
                <a:srgbClr val="C00000"/>
              </a:gs>
            </a:gsLst>
            <a:lin ang="0" scaled="0"/>
            <a:tileRect/>
          </a:gra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cs-CZ">
              <a:latin typeface="Calibri" panose="020F0502020204030204" pitchFamily="34" charset="0"/>
              <a:ea typeface="Calibri" panose="020F0502020204030204" pitchFamily="34" charset="0"/>
              <a:cs typeface="Calibri" panose="020F0502020204030204" pitchFamily="34" charset="0"/>
            </a:endParaRPr>
          </a:p>
        </p:txBody>
      </p:sp>
      <p:sp>
        <p:nvSpPr>
          <p:cNvPr id="74" name="Šipka: doprava 73">
            <a:extLst>
              <a:ext uri="{FF2B5EF4-FFF2-40B4-BE49-F238E27FC236}">
                <a16:creationId xmlns:a16="http://schemas.microsoft.com/office/drawing/2014/main" id="{215BF109-89EC-4BF1-8667-022ED985F052}"/>
              </a:ext>
            </a:extLst>
          </p:cNvPr>
          <p:cNvSpPr/>
          <p:nvPr/>
        </p:nvSpPr>
        <p:spPr>
          <a:xfrm>
            <a:off x="11171477" y="3798856"/>
            <a:ext cx="310616" cy="338334"/>
          </a:xfrm>
          <a:prstGeom prst="rightArrow">
            <a:avLst/>
          </a:prstGeom>
          <a:gradFill>
            <a:gsLst>
              <a:gs pos="0">
                <a:srgbClr val="C00000"/>
              </a:gs>
              <a:gs pos="50000">
                <a:srgbClr val="C00000"/>
              </a:gs>
              <a:gs pos="100000">
                <a:srgbClr val="C00000"/>
              </a:gs>
            </a:gsLst>
          </a:gra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cs-CZ">
              <a:latin typeface="Calibri" panose="020F0502020204030204" pitchFamily="34" charset="0"/>
              <a:ea typeface="Calibri" panose="020F0502020204030204" pitchFamily="34" charset="0"/>
              <a:cs typeface="Calibri" panose="020F0502020204030204" pitchFamily="34" charset="0"/>
            </a:endParaRPr>
          </a:p>
        </p:txBody>
      </p:sp>
      <p:sp>
        <p:nvSpPr>
          <p:cNvPr id="88" name="TextovéPole 87">
            <a:extLst>
              <a:ext uri="{FF2B5EF4-FFF2-40B4-BE49-F238E27FC236}">
                <a16:creationId xmlns:a16="http://schemas.microsoft.com/office/drawing/2014/main" id="{2CC19CD3-351C-4EA8-A1B2-5C80937BEE73}"/>
              </a:ext>
            </a:extLst>
          </p:cNvPr>
          <p:cNvSpPr txBox="1"/>
          <p:nvPr/>
        </p:nvSpPr>
        <p:spPr>
          <a:xfrm>
            <a:off x="3134351" y="3297254"/>
            <a:ext cx="6096429" cy="276999"/>
          </a:xfrm>
          <a:prstGeom prst="rect">
            <a:avLst/>
          </a:prstGeom>
          <a:noFill/>
        </p:spPr>
        <p:txBody>
          <a:bodyPr wrap="square" rtlCol="0">
            <a:spAutoFit/>
          </a:bodyPr>
          <a:lstStyle/>
          <a:p>
            <a:pPr algn="just"/>
            <a:r>
              <a:rPr lang="cs-CZ" sz="1200">
                <a:latin typeface="Calibri" panose="020F0502020204030204" pitchFamily="34" charset="0"/>
                <a:ea typeface="Calibri" panose="020F0502020204030204" pitchFamily="34" charset="0"/>
                <a:cs typeface="Calibri" panose="020F0502020204030204" pitchFamily="34" charset="0"/>
              </a:rPr>
              <a:t>I                Čas zjištění požáru              I               </a:t>
            </a:r>
            <a:r>
              <a:rPr lang="cs-CZ" sz="1200" err="1">
                <a:latin typeface="Calibri" panose="020F0502020204030204" pitchFamily="34" charset="0"/>
                <a:ea typeface="Calibri" panose="020F0502020204030204" pitchFamily="34" charset="0"/>
                <a:cs typeface="Calibri" panose="020F0502020204030204" pitchFamily="34" charset="0"/>
              </a:rPr>
              <a:t>I</a:t>
            </a:r>
            <a:r>
              <a:rPr lang="cs-CZ" sz="1200">
                <a:latin typeface="Calibri" panose="020F0502020204030204" pitchFamily="34" charset="0"/>
                <a:ea typeface="Calibri" panose="020F0502020204030204" pitchFamily="34" charset="0"/>
                <a:cs typeface="Calibri" panose="020F0502020204030204" pitchFamily="34" charset="0"/>
              </a:rPr>
              <a:t>               </a:t>
            </a:r>
            <a:r>
              <a:rPr lang="cs-CZ" sz="1200" err="1">
                <a:latin typeface="Calibri" panose="020F0502020204030204" pitchFamily="34" charset="0"/>
                <a:ea typeface="Calibri" panose="020F0502020204030204" pitchFamily="34" charset="0"/>
                <a:cs typeface="Calibri" panose="020F0502020204030204" pitchFamily="34" charset="0"/>
              </a:rPr>
              <a:t>I</a:t>
            </a:r>
            <a:r>
              <a:rPr lang="cs-CZ" sz="1200">
                <a:latin typeface="Calibri" panose="020F0502020204030204" pitchFamily="34" charset="0"/>
                <a:ea typeface="Calibri" panose="020F0502020204030204" pitchFamily="34" charset="0"/>
                <a:cs typeface="Calibri" panose="020F0502020204030204" pitchFamily="34" charset="0"/>
              </a:rPr>
              <a:t>               </a:t>
            </a:r>
            <a:r>
              <a:rPr lang="cs-CZ" sz="1200" err="1">
                <a:latin typeface="Calibri" panose="020F0502020204030204" pitchFamily="34" charset="0"/>
                <a:ea typeface="Calibri" panose="020F0502020204030204" pitchFamily="34" charset="0"/>
                <a:cs typeface="Calibri" panose="020F0502020204030204" pitchFamily="34" charset="0"/>
              </a:rPr>
              <a:t>I</a:t>
            </a:r>
            <a:r>
              <a:rPr lang="cs-CZ" sz="1200">
                <a:latin typeface="Calibri" panose="020F0502020204030204" pitchFamily="34" charset="0"/>
                <a:ea typeface="Calibri" panose="020F0502020204030204" pitchFamily="34" charset="0"/>
                <a:cs typeface="Calibri" panose="020F0502020204030204" pitchFamily="34" charset="0"/>
              </a:rPr>
              <a:t>               </a:t>
            </a:r>
            <a:r>
              <a:rPr lang="cs-CZ" sz="1200" err="1">
                <a:latin typeface="Calibri" panose="020F0502020204030204" pitchFamily="34" charset="0"/>
                <a:ea typeface="Calibri" panose="020F0502020204030204" pitchFamily="34" charset="0"/>
                <a:cs typeface="Calibri" panose="020F0502020204030204" pitchFamily="34" charset="0"/>
              </a:rPr>
              <a:t>I</a:t>
            </a:r>
            <a:r>
              <a:rPr lang="cs-CZ" sz="1200">
                <a:latin typeface="Calibri" panose="020F0502020204030204" pitchFamily="34" charset="0"/>
                <a:ea typeface="Calibri" panose="020F0502020204030204" pitchFamily="34" charset="0"/>
                <a:cs typeface="Calibri" panose="020F0502020204030204" pitchFamily="34" charset="0"/>
              </a:rPr>
              <a:t>               </a:t>
            </a:r>
            <a:r>
              <a:rPr lang="cs-CZ" sz="1200" err="1">
                <a:latin typeface="Calibri" panose="020F0502020204030204" pitchFamily="34" charset="0"/>
                <a:ea typeface="Calibri" panose="020F0502020204030204" pitchFamily="34" charset="0"/>
                <a:cs typeface="Calibri" panose="020F0502020204030204" pitchFamily="34" charset="0"/>
              </a:rPr>
              <a:t>I</a:t>
            </a:r>
            <a:r>
              <a:rPr lang="cs-CZ" sz="1200">
                <a:latin typeface="Calibri" panose="020F0502020204030204" pitchFamily="34" charset="0"/>
                <a:ea typeface="Calibri" panose="020F0502020204030204" pitchFamily="34" charset="0"/>
                <a:cs typeface="Calibri" panose="020F0502020204030204" pitchFamily="34" charset="0"/>
              </a:rPr>
              <a:t>               </a:t>
            </a:r>
            <a:r>
              <a:rPr lang="cs-CZ" sz="1200" err="1">
                <a:latin typeface="Calibri" panose="020F0502020204030204" pitchFamily="34" charset="0"/>
                <a:ea typeface="Calibri" panose="020F0502020204030204" pitchFamily="34" charset="0"/>
                <a:cs typeface="Calibri" panose="020F0502020204030204" pitchFamily="34" charset="0"/>
              </a:rPr>
              <a:t>I</a:t>
            </a:r>
            <a:endParaRPr lang="cs-CZ" sz="1200">
              <a:latin typeface="Calibri" panose="020F0502020204030204" pitchFamily="34" charset="0"/>
              <a:ea typeface="Calibri" panose="020F0502020204030204" pitchFamily="34" charset="0"/>
              <a:cs typeface="Calibri" panose="020F0502020204030204" pitchFamily="34" charset="0"/>
            </a:endParaRPr>
          </a:p>
        </p:txBody>
      </p:sp>
      <p:sp>
        <p:nvSpPr>
          <p:cNvPr id="91" name="TextovéPole 90">
            <a:extLst>
              <a:ext uri="{FF2B5EF4-FFF2-40B4-BE49-F238E27FC236}">
                <a16:creationId xmlns:a16="http://schemas.microsoft.com/office/drawing/2014/main" id="{73E95E0E-47C7-494B-8AA6-00D1A3046526}"/>
              </a:ext>
            </a:extLst>
          </p:cNvPr>
          <p:cNvSpPr txBox="1"/>
          <p:nvPr/>
        </p:nvSpPr>
        <p:spPr>
          <a:xfrm rot="16200000">
            <a:off x="2252181" y="2442587"/>
            <a:ext cx="1396743" cy="307777"/>
          </a:xfrm>
          <a:prstGeom prst="rect">
            <a:avLst/>
          </a:prstGeom>
          <a:noFill/>
        </p:spPr>
        <p:txBody>
          <a:bodyPr wrap="square" rtlCol="0">
            <a:spAutoFit/>
          </a:bodyPr>
          <a:lstStyle/>
          <a:p>
            <a:pPr algn="just"/>
            <a:r>
              <a:rPr lang="cs-CZ" sz="1200">
                <a:latin typeface="Calibri" panose="020F0502020204030204" pitchFamily="34" charset="0"/>
                <a:ea typeface="Calibri" panose="020F0502020204030204" pitchFamily="34" charset="0"/>
                <a:cs typeface="Calibri" panose="020F0502020204030204" pitchFamily="34" charset="0"/>
              </a:rPr>
              <a:t>Způsobené</a:t>
            </a:r>
            <a:r>
              <a:rPr lang="cs-CZ" sz="1400">
                <a:latin typeface="Calibri" panose="020F0502020204030204" pitchFamily="34" charset="0"/>
                <a:ea typeface="Calibri" panose="020F0502020204030204" pitchFamily="34" charset="0"/>
                <a:cs typeface="Calibri" panose="020F0502020204030204" pitchFamily="34" charset="0"/>
              </a:rPr>
              <a:t> škody</a:t>
            </a:r>
          </a:p>
        </p:txBody>
      </p:sp>
      <p:sp>
        <p:nvSpPr>
          <p:cNvPr id="92" name="TextovéPole 91">
            <a:extLst>
              <a:ext uri="{FF2B5EF4-FFF2-40B4-BE49-F238E27FC236}">
                <a16:creationId xmlns:a16="http://schemas.microsoft.com/office/drawing/2014/main" id="{CE9AE75E-C0EC-4F29-8F7C-D7860D37C6BF}"/>
              </a:ext>
            </a:extLst>
          </p:cNvPr>
          <p:cNvSpPr txBox="1"/>
          <p:nvPr/>
        </p:nvSpPr>
        <p:spPr>
          <a:xfrm>
            <a:off x="3215994" y="1814939"/>
            <a:ext cx="153969" cy="1600438"/>
          </a:xfrm>
          <a:prstGeom prst="rect">
            <a:avLst/>
          </a:prstGeom>
          <a:noFill/>
        </p:spPr>
        <p:txBody>
          <a:bodyPr wrap="square" rtlCol="0">
            <a:spAutoFit/>
          </a:bodyPr>
          <a:lstStyle/>
          <a:p>
            <a:pPr algn="just"/>
            <a:r>
              <a:rPr lang="cs-CZ" sz="1400" b="1">
                <a:latin typeface="Calibri" panose="020F0502020204030204" pitchFamily="34" charset="0"/>
                <a:ea typeface="Calibri" panose="020F0502020204030204" pitchFamily="34" charset="0"/>
                <a:cs typeface="Calibri" panose="020F0502020204030204" pitchFamily="34" charset="0"/>
              </a:rPr>
              <a:t>-</a:t>
            </a:r>
          </a:p>
          <a:p>
            <a:pPr algn="just"/>
            <a:r>
              <a:rPr lang="cs-CZ" sz="1400" b="1">
                <a:latin typeface="Calibri" panose="020F0502020204030204" pitchFamily="34" charset="0"/>
                <a:ea typeface="Calibri" panose="020F0502020204030204" pitchFamily="34" charset="0"/>
                <a:cs typeface="Calibri" panose="020F0502020204030204" pitchFamily="34" charset="0"/>
              </a:rPr>
              <a:t>-</a:t>
            </a:r>
          </a:p>
          <a:p>
            <a:pPr algn="just"/>
            <a:r>
              <a:rPr lang="cs-CZ" sz="1400" b="1">
                <a:latin typeface="Calibri" panose="020F0502020204030204" pitchFamily="34" charset="0"/>
                <a:ea typeface="Calibri" panose="020F0502020204030204" pitchFamily="34" charset="0"/>
                <a:cs typeface="Calibri" panose="020F0502020204030204" pitchFamily="34" charset="0"/>
              </a:rPr>
              <a:t>-</a:t>
            </a:r>
          </a:p>
          <a:p>
            <a:pPr algn="just"/>
            <a:r>
              <a:rPr lang="cs-CZ" sz="1400" b="1">
                <a:latin typeface="Calibri" panose="020F0502020204030204" pitchFamily="34" charset="0"/>
                <a:ea typeface="Calibri" panose="020F0502020204030204" pitchFamily="34" charset="0"/>
                <a:cs typeface="Calibri" panose="020F0502020204030204" pitchFamily="34" charset="0"/>
              </a:rPr>
              <a:t>-</a:t>
            </a:r>
          </a:p>
          <a:p>
            <a:pPr algn="just"/>
            <a:r>
              <a:rPr lang="cs-CZ" sz="1400" b="1">
                <a:latin typeface="Calibri" panose="020F0502020204030204" pitchFamily="34" charset="0"/>
                <a:ea typeface="Calibri" panose="020F0502020204030204" pitchFamily="34" charset="0"/>
                <a:cs typeface="Calibri" panose="020F0502020204030204" pitchFamily="34" charset="0"/>
              </a:rPr>
              <a:t>-</a:t>
            </a:r>
          </a:p>
          <a:p>
            <a:pPr algn="just"/>
            <a:r>
              <a:rPr lang="cs-CZ" sz="1400" b="1">
                <a:latin typeface="Calibri" panose="020F0502020204030204" pitchFamily="34" charset="0"/>
                <a:ea typeface="Calibri" panose="020F0502020204030204" pitchFamily="34" charset="0"/>
                <a:cs typeface="Calibri" panose="020F0502020204030204" pitchFamily="34" charset="0"/>
              </a:rPr>
              <a:t>-</a:t>
            </a:r>
          </a:p>
          <a:p>
            <a:pPr algn="just"/>
            <a:r>
              <a:rPr lang="cs-CZ" sz="1400" b="1">
                <a:latin typeface="Calibri" panose="020F0502020204030204" pitchFamily="34" charset="0"/>
                <a:ea typeface="Calibri" panose="020F0502020204030204" pitchFamily="34" charset="0"/>
                <a:cs typeface="Calibri" panose="020F0502020204030204" pitchFamily="34" charset="0"/>
              </a:rPr>
              <a:t>-</a:t>
            </a:r>
          </a:p>
        </p:txBody>
      </p:sp>
      <p:pic>
        <p:nvPicPr>
          <p:cNvPr id="38" name="Obrázek 37" descr="Obsah obrázku tmavé&#10;&#10;Popis byl vytvořen automaticky">
            <a:extLst>
              <a:ext uri="{FF2B5EF4-FFF2-40B4-BE49-F238E27FC236}">
                <a16:creationId xmlns:a16="http://schemas.microsoft.com/office/drawing/2014/main" id="{172AE957-6589-A27B-84A4-8A4252373FC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564347" y="3619480"/>
            <a:ext cx="505565" cy="614262"/>
          </a:xfrm>
          <a:prstGeom prst="rect">
            <a:avLst/>
          </a:prstGeom>
        </p:spPr>
      </p:pic>
      <p:sp>
        <p:nvSpPr>
          <p:cNvPr id="40" name="TextovéPole 39">
            <a:extLst>
              <a:ext uri="{FF2B5EF4-FFF2-40B4-BE49-F238E27FC236}">
                <a16:creationId xmlns:a16="http://schemas.microsoft.com/office/drawing/2014/main" id="{72777C6C-EBA4-D52C-4FB4-5F1402A2DCD2}"/>
              </a:ext>
            </a:extLst>
          </p:cNvPr>
          <p:cNvSpPr txBox="1"/>
          <p:nvPr/>
        </p:nvSpPr>
        <p:spPr>
          <a:xfrm>
            <a:off x="3019775" y="5284473"/>
            <a:ext cx="1457876" cy="492443"/>
          </a:xfrm>
          <a:prstGeom prst="rect">
            <a:avLst/>
          </a:prstGeom>
          <a:noFill/>
        </p:spPr>
        <p:txBody>
          <a:bodyPr wrap="square" rtlCol="0">
            <a:spAutoFit/>
          </a:bodyPr>
          <a:lstStyle/>
          <a:p>
            <a:pPr algn="ctr"/>
            <a:r>
              <a:rPr lang="cs-CZ" sz="1200" dirty="0">
                <a:latin typeface="Calibri" panose="020F0502020204030204" pitchFamily="34" charset="0"/>
                <a:ea typeface="Calibri" panose="020F0502020204030204" pitchFamily="34" charset="0"/>
                <a:cs typeface="Calibri" panose="020F0502020204030204" pitchFamily="34" charset="0"/>
              </a:rPr>
              <a:t>Objekt s </a:t>
            </a:r>
            <a:r>
              <a:rPr lang="cs-CZ" sz="1400" dirty="0" err="1">
                <a:latin typeface="Calibri" panose="020F0502020204030204" pitchFamily="34" charset="0"/>
                <a:ea typeface="Calibri" panose="020F0502020204030204" pitchFamily="34" charset="0"/>
                <a:cs typeface="Calibri" panose="020F0502020204030204" pitchFamily="34" charset="0"/>
              </a:rPr>
              <a:t>EPS</a:t>
            </a:r>
            <a:endParaRPr lang="cs-CZ" sz="1400" dirty="0">
              <a:latin typeface="Calibri" panose="020F0502020204030204" pitchFamily="34" charset="0"/>
              <a:ea typeface="Calibri" panose="020F0502020204030204" pitchFamily="34" charset="0"/>
              <a:cs typeface="Calibri" panose="020F0502020204030204" pitchFamily="34" charset="0"/>
            </a:endParaRPr>
          </a:p>
          <a:p>
            <a:pPr algn="ctr"/>
            <a:r>
              <a:rPr lang="cs-CZ" sz="1200" dirty="0">
                <a:latin typeface="Calibri" panose="020F0502020204030204" pitchFamily="34" charset="0"/>
                <a:ea typeface="Calibri" panose="020F0502020204030204" pitchFamily="34" charset="0"/>
                <a:cs typeface="Calibri" panose="020F0502020204030204" pitchFamily="34" charset="0"/>
              </a:rPr>
              <a:t>(komerční objekt)</a:t>
            </a:r>
          </a:p>
        </p:txBody>
      </p:sp>
      <p:pic>
        <p:nvPicPr>
          <p:cNvPr id="43" name="Obrázek 42">
            <a:extLst>
              <a:ext uri="{FF2B5EF4-FFF2-40B4-BE49-F238E27FC236}">
                <a16:creationId xmlns:a16="http://schemas.microsoft.com/office/drawing/2014/main" id="{731EE4CA-9640-49A1-94CE-30E1E6C61F6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219087" y="4227172"/>
            <a:ext cx="1258564" cy="1045908"/>
          </a:xfrm>
          <a:prstGeom prst="rect">
            <a:avLst/>
          </a:prstGeom>
        </p:spPr>
      </p:pic>
      <p:pic>
        <p:nvPicPr>
          <p:cNvPr id="45" name="Obrázek 44">
            <a:extLst>
              <a:ext uri="{FF2B5EF4-FFF2-40B4-BE49-F238E27FC236}">
                <a16:creationId xmlns:a16="http://schemas.microsoft.com/office/drawing/2014/main" id="{35DAA9C5-76E2-4038-537E-C35C889C5C44}"/>
              </a:ext>
            </a:extLst>
          </p:cNvPr>
          <p:cNvPicPr>
            <a:picLocks noChangeAspect="1"/>
          </p:cNvPicPr>
          <p:nvPr/>
        </p:nvPicPr>
        <p:blipFill rotWithShape="1">
          <a:blip r:embed="rId11">
            <a:extLst>
              <a:ext uri="{BEBA8EAE-BF5A-486C-A8C5-ECC9F3942E4B}">
                <a14:imgProps xmlns:a14="http://schemas.microsoft.com/office/drawing/2010/main">
                  <a14:imgLayer r:embed="rId12">
                    <a14:imgEffect>
                      <a14:backgroundRemoval t="9123" b="82105" l="10000" r="90000"/>
                    </a14:imgEffect>
                  </a14:imgLayer>
                </a14:imgProps>
              </a:ext>
              <a:ext uri="{28A0092B-C50C-407E-A947-70E740481C1C}">
                <a14:useLocalDpi xmlns:a14="http://schemas.microsoft.com/office/drawing/2010/main" val="0"/>
              </a:ext>
            </a:extLst>
          </a:blip>
          <a:srcRect b="8772"/>
          <a:stretch/>
        </p:blipFill>
        <p:spPr>
          <a:xfrm>
            <a:off x="7316062" y="4072755"/>
            <a:ext cx="1502268" cy="1168371"/>
          </a:xfrm>
          <a:prstGeom prst="rect">
            <a:avLst/>
          </a:prstGeom>
        </p:spPr>
      </p:pic>
      <p:pic>
        <p:nvPicPr>
          <p:cNvPr id="54" name="Obrázek 53" descr="Obsah obrázku toaleta&#10;&#10;Popis byl vytvořen automaticky">
            <a:extLst>
              <a:ext uri="{FF2B5EF4-FFF2-40B4-BE49-F238E27FC236}">
                <a16:creationId xmlns:a16="http://schemas.microsoft.com/office/drawing/2014/main" id="{D226196E-C5D8-7BFF-5FC8-8A1A029A63D6}"/>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891207" y="3638702"/>
            <a:ext cx="473780" cy="573274"/>
          </a:xfrm>
          <a:prstGeom prst="rect">
            <a:avLst/>
          </a:prstGeom>
        </p:spPr>
      </p:pic>
      <p:sp>
        <p:nvSpPr>
          <p:cNvPr id="55" name="TextovéPole 54">
            <a:extLst>
              <a:ext uri="{FF2B5EF4-FFF2-40B4-BE49-F238E27FC236}">
                <a16:creationId xmlns:a16="http://schemas.microsoft.com/office/drawing/2014/main" id="{4FF2BAA2-224A-F6E6-3C4C-EECB82008A4D}"/>
              </a:ext>
            </a:extLst>
          </p:cNvPr>
          <p:cNvSpPr txBox="1"/>
          <p:nvPr/>
        </p:nvSpPr>
        <p:spPr>
          <a:xfrm>
            <a:off x="6971932" y="5284473"/>
            <a:ext cx="2331087" cy="492443"/>
          </a:xfrm>
          <a:prstGeom prst="rect">
            <a:avLst/>
          </a:prstGeom>
          <a:noFill/>
        </p:spPr>
        <p:txBody>
          <a:bodyPr wrap="square" rtlCol="0">
            <a:spAutoFit/>
          </a:bodyPr>
          <a:lstStyle/>
          <a:p>
            <a:pPr algn="ctr"/>
            <a:r>
              <a:rPr lang="cs-CZ" sz="1200">
                <a:latin typeface="Calibri" panose="020F0502020204030204" pitchFamily="34" charset="0"/>
                <a:ea typeface="Calibri" panose="020F0502020204030204" pitchFamily="34" charset="0"/>
                <a:cs typeface="Calibri" panose="020F0502020204030204" pitchFamily="34" charset="0"/>
              </a:rPr>
              <a:t>Objekt bez </a:t>
            </a:r>
          </a:p>
          <a:p>
            <a:pPr algn="ctr"/>
            <a:r>
              <a:rPr lang="cs-CZ" sz="1400">
                <a:latin typeface="Calibri" panose="020F0502020204030204" pitchFamily="34" charset="0"/>
                <a:ea typeface="Calibri" panose="020F0502020204030204" pitchFamily="34" charset="0"/>
                <a:cs typeface="Calibri" panose="020F0502020204030204" pitchFamily="34" charset="0"/>
              </a:rPr>
              <a:t>zabezpečení </a:t>
            </a:r>
            <a:r>
              <a:rPr lang="cs-CZ" sz="1200">
                <a:latin typeface="Calibri" panose="020F0502020204030204" pitchFamily="34" charset="0"/>
                <a:ea typeface="Calibri" panose="020F0502020204030204" pitchFamily="34" charset="0"/>
                <a:cs typeface="Calibri" panose="020F0502020204030204" pitchFamily="34" charset="0"/>
              </a:rPr>
              <a:t>a dohledu</a:t>
            </a:r>
          </a:p>
        </p:txBody>
      </p:sp>
      <p:pic>
        <p:nvPicPr>
          <p:cNvPr id="58" name="Obrázek 57">
            <a:extLst>
              <a:ext uri="{FF2B5EF4-FFF2-40B4-BE49-F238E27FC236}">
                <a16:creationId xmlns:a16="http://schemas.microsoft.com/office/drawing/2014/main" id="{0BF2E47D-0E0A-8B1D-8200-33A42684907C}"/>
              </a:ext>
            </a:extLst>
          </p:cNvPr>
          <p:cNvPicPr>
            <a:picLocks noChangeAspect="1"/>
          </p:cNvPicPr>
          <p:nvPr/>
        </p:nvPicPr>
        <p:blipFill rotWithShape="1">
          <a:blip r:embed="rId11">
            <a:extLst>
              <a:ext uri="{BEBA8EAE-BF5A-486C-A8C5-ECC9F3942E4B}">
                <a14:imgProps xmlns:a14="http://schemas.microsoft.com/office/drawing/2010/main">
                  <a14:imgLayer r:embed="rId12">
                    <a14:imgEffect>
                      <a14:backgroundRemoval t="9123" b="82105" l="10000" r="90000"/>
                    </a14:imgEffect>
                  </a14:imgLayer>
                </a14:imgProps>
              </a:ext>
              <a:ext uri="{28A0092B-C50C-407E-A947-70E740481C1C}">
                <a14:useLocalDpi xmlns:a14="http://schemas.microsoft.com/office/drawing/2010/main" val="0"/>
              </a:ext>
            </a:extLst>
          </a:blip>
          <a:srcRect b="8772"/>
          <a:stretch/>
        </p:blipFill>
        <p:spPr>
          <a:xfrm>
            <a:off x="5218012" y="4067018"/>
            <a:ext cx="1502268" cy="1168371"/>
          </a:xfrm>
          <a:prstGeom prst="rect">
            <a:avLst/>
          </a:prstGeom>
        </p:spPr>
      </p:pic>
      <p:pic>
        <p:nvPicPr>
          <p:cNvPr id="60" name="Obrázek 59" descr="Obsah obrázku interiér, toaleta, tmavé&#10;&#10;Popis byl vytvořen automaticky">
            <a:extLst>
              <a:ext uri="{FF2B5EF4-FFF2-40B4-BE49-F238E27FC236}">
                <a16:creationId xmlns:a16="http://schemas.microsoft.com/office/drawing/2014/main" id="{448B4A3A-37AE-BB77-78C3-546DC1877771}"/>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740652" y="3638702"/>
            <a:ext cx="473780" cy="575643"/>
          </a:xfrm>
          <a:prstGeom prst="rect">
            <a:avLst/>
          </a:prstGeom>
        </p:spPr>
      </p:pic>
      <p:sp>
        <p:nvSpPr>
          <p:cNvPr id="62" name="Šipka: doprava 61">
            <a:extLst>
              <a:ext uri="{FF2B5EF4-FFF2-40B4-BE49-F238E27FC236}">
                <a16:creationId xmlns:a16="http://schemas.microsoft.com/office/drawing/2014/main" id="{E371173F-3217-8FD2-A4B8-80211EEF90B7}"/>
              </a:ext>
            </a:extLst>
          </p:cNvPr>
          <p:cNvSpPr/>
          <p:nvPr/>
        </p:nvSpPr>
        <p:spPr>
          <a:xfrm>
            <a:off x="1485063" y="3807457"/>
            <a:ext cx="301197" cy="321024"/>
          </a:xfrm>
          <a:prstGeom prst="rightArrow">
            <a:avLst>
              <a:gd name="adj1" fmla="val 50000"/>
              <a:gd name="adj2" fmla="val 50000"/>
            </a:avLst>
          </a:prstGeom>
          <a:gradFill>
            <a:gsLst>
              <a:gs pos="0">
                <a:schemeClr val="accent3">
                  <a:satMod val="103000"/>
                  <a:lumMod val="102000"/>
                  <a:tint val="94000"/>
                </a:schemeClr>
              </a:gs>
              <a:gs pos="50000">
                <a:schemeClr val="bg1">
                  <a:lumMod val="85000"/>
                </a:schemeClr>
              </a:gs>
              <a:gs pos="100000">
                <a:schemeClr val="bg1">
                  <a:lumMod val="85000"/>
                </a:schemeClr>
              </a:gs>
            </a:gsLst>
          </a:gra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cs-CZ">
              <a:latin typeface="Calibri" panose="020F0502020204030204" pitchFamily="34" charset="0"/>
              <a:ea typeface="Calibri" panose="020F0502020204030204" pitchFamily="34" charset="0"/>
              <a:cs typeface="Calibri" panose="020F0502020204030204" pitchFamily="34" charset="0"/>
            </a:endParaRPr>
          </a:p>
        </p:txBody>
      </p:sp>
      <p:sp>
        <p:nvSpPr>
          <p:cNvPr id="68" name="TextovéPole 67">
            <a:extLst>
              <a:ext uri="{FF2B5EF4-FFF2-40B4-BE49-F238E27FC236}">
                <a16:creationId xmlns:a16="http://schemas.microsoft.com/office/drawing/2014/main" id="{CF887429-F4E0-469C-52A5-B84E915331E3}"/>
              </a:ext>
            </a:extLst>
          </p:cNvPr>
          <p:cNvSpPr txBox="1"/>
          <p:nvPr/>
        </p:nvSpPr>
        <p:spPr>
          <a:xfrm>
            <a:off x="5272137" y="5284474"/>
            <a:ext cx="1426875" cy="492443"/>
          </a:xfrm>
          <a:prstGeom prst="rect">
            <a:avLst/>
          </a:prstGeom>
          <a:noFill/>
        </p:spPr>
        <p:txBody>
          <a:bodyPr wrap="square" rtlCol="0">
            <a:spAutoFit/>
          </a:bodyPr>
          <a:lstStyle/>
          <a:p>
            <a:pPr algn="ctr"/>
            <a:r>
              <a:rPr lang="cs-CZ" sz="1200">
                <a:latin typeface="Calibri" panose="020F0502020204030204" pitchFamily="34" charset="0"/>
                <a:ea typeface="Calibri" panose="020F0502020204030204" pitchFamily="34" charset="0"/>
                <a:cs typeface="Calibri" panose="020F0502020204030204" pitchFamily="34" charset="0"/>
              </a:rPr>
              <a:t>Objekt s </a:t>
            </a:r>
            <a:r>
              <a:rPr lang="cs-CZ" sz="1400">
                <a:latin typeface="Calibri" panose="020F0502020204030204" pitchFamily="34" charset="0"/>
                <a:ea typeface="Calibri" panose="020F0502020204030204" pitchFamily="34" charset="0"/>
                <a:cs typeface="Calibri" panose="020F0502020204030204" pitchFamily="34" charset="0"/>
              </a:rPr>
              <a:t>detekcí</a:t>
            </a:r>
          </a:p>
          <a:p>
            <a:pPr algn="ctr"/>
            <a:r>
              <a:rPr lang="cs-CZ" sz="1200">
                <a:latin typeface="Calibri" panose="020F0502020204030204" pitchFamily="34" charset="0"/>
                <a:ea typeface="Calibri" panose="020F0502020204030204" pitchFamily="34" charset="0"/>
                <a:cs typeface="Calibri" panose="020F0502020204030204" pitchFamily="34" charset="0"/>
              </a:rPr>
              <a:t> kouře nebo EZS</a:t>
            </a:r>
          </a:p>
        </p:txBody>
      </p:sp>
      <p:sp>
        <p:nvSpPr>
          <p:cNvPr id="69" name="Šipka: zahnutá doprava 39">
            <a:extLst>
              <a:ext uri="{FF2B5EF4-FFF2-40B4-BE49-F238E27FC236}">
                <a16:creationId xmlns:a16="http://schemas.microsoft.com/office/drawing/2014/main" id="{F2B79B03-96E8-0169-96A5-D2B3678B2666}"/>
              </a:ext>
            </a:extLst>
          </p:cNvPr>
          <p:cNvSpPr/>
          <p:nvPr/>
        </p:nvSpPr>
        <p:spPr>
          <a:xfrm rot="16200000">
            <a:off x="5669058" y="-517798"/>
            <a:ext cx="1420773" cy="6172513"/>
          </a:xfrm>
          <a:custGeom>
            <a:avLst/>
            <a:gdLst>
              <a:gd name="connsiteX0" fmla="*/ 0 w 1048766"/>
              <a:gd name="connsiteY0" fmla="*/ 2024165 h 4375870"/>
              <a:gd name="connsiteX1" fmla="*/ 607131 w 1048766"/>
              <a:gd name="connsiteY1" fmla="*/ 3860111 h 4375870"/>
              <a:gd name="connsiteX2" fmla="*/ 607131 w 1048766"/>
              <a:gd name="connsiteY2" fmla="*/ 3794763 h 4375870"/>
              <a:gd name="connsiteX3" fmla="*/ 1048766 w 1048766"/>
              <a:gd name="connsiteY3" fmla="*/ 4179426 h 4375870"/>
              <a:gd name="connsiteX4" fmla="*/ 607131 w 1048766"/>
              <a:gd name="connsiteY4" fmla="*/ 4187651 h 4375870"/>
              <a:gd name="connsiteX5" fmla="*/ 607131 w 1048766"/>
              <a:gd name="connsiteY5" fmla="*/ 4122303 h 4375870"/>
              <a:gd name="connsiteX6" fmla="*/ 0 w 1048766"/>
              <a:gd name="connsiteY6" fmla="*/ 2286357 h 4375870"/>
              <a:gd name="connsiteX7" fmla="*/ 0 w 1048766"/>
              <a:gd name="connsiteY7" fmla="*/ 2024165 h 4375870"/>
              <a:gd name="connsiteX0" fmla="*/ 1048766 w 1048766"/>
              <a:gd name="connsiteY0" fmla="*/ 262192 h 4375870"/>
              <a:gd name="connsiteX1" fmla="*/ 2202 w 1048766"/>
              <a:gd name="connsiteY1" fmla="*/ 2155261 h 4375870"/>
              <a:gd name="connsiteX2" fmla="*/ 94986 w 1048766"/>
              <a:gd name="connsiteY2" fmla="*/ 1182405 h 4375870"/>
              <a:gd name="connsiteX3" fmla="*/ 1048766 w 1048766"/>
              <a:gd name="connsiteY3" fmla="*/ 1 h 4375870"/>
              <a:gd name="connsiteX4" fmla="*/ 1048766 w 1048766"/>
              <a:gd name="connsiteY4" fmla="*/ 262192 h 4375870"/>
              <a:gd name="connsiteX0" fmla="*/ 0 w 1048766"/>
              <a:gd name="connsiteY0" fmla="*/ 2024165 h 4375870"/>
              <a:gd name="connsiteX1" fmla="*/ 607131 w 1048766"/>
              <a:gd name="connsiteY1" fmla="*/ 3860111 h 4375870"/>
              <a:gd name="connsiteX2" fmla="*/ 607131 w 1048766"/>
              <a:gd name="connsiteY2" fmla="*/ 3794763 h 4375870"/>
              <a:gd name="connsiteX3" fmla="*/ 1048766 w 1048766"/>
              <a:gd name="connsiteY3" fmla="*/ 4179426 h 4375870"/>
              <a:gd name="connsiteX4" fmla="*/ 607131 w 1048766"/>
              <a:gd name="connsiteY4" fmla="*/ 4187651 h 4375870"/>
              <a:gd name="connsiteX5" fmla="*/ 607131 w 1048766"/>
              <a:gd name="connsiteY5" fmla="*/ 4122303 h 4375870"/>
              <a:gd name="connsiteX6" fmla="*/ 0 w 1048766"/>
              <a:gd name="connsiteY6" fmla="*/ 2286357 h 4375870"/>
              <a:gd name="connsiteX7" fmla="*/ 0 w 1048766"/>
              <a:gd name="connsiteY7" fmla="*/ 2024165 h 4375870"/>
              <a:gd name="connsiteX8" fmla="*/ 1048766 w 1048766"/>
              <a:gd name="connsiteY8" fmla="*/ 0 h 4375870"/>
              <a:gd name="connsiteX9" fmla="*/ 1048766 w 1048766"/>
              <a:gd name="connsiteY9" fmla="*/ 262192 h 4375870"/>
              <a:gd name="connsiteX10" fmla="*/ 2202 w 1048766"/>
              <a:gd name="connsiteY10" fmla="*/ 2155261 h 4375870"/>
              <a:gd name="connsiteX0" fmla="*/ 0 w 1048766"/>
              <a:gd name="connsiteY0" fmla="*/ 2024165 h 4187651"/>
              <a:gd name="connsiteX1" fmla="*/ 607131 w 1048766"/>
              <a:gd name="connsiteY1" fmla="*/ 3860111 h 4187651"/>
              <a:gd name="connsiteX2" fmla="*/ 607131 w 1048766"/>
              <a:gd name="connsiteY2" fmla="*/ 3794763 h 4187651"/>
              <a:gd name="connsiteX3" fmla="*/ 1048766 w 1048766"/>
              <a:gd name="connsiteY3" fmla="*/ 4179426 h 4187651"/>
              <a:gd name="connsiteX4" fmla="*/ 607131 w 1048766"/>
              <a:gd name="connsiteY4" fmla="*/ 4187651 h 4187651"/>
              <a:gd name="connsiteX5" fmla="*/ 607131 w 1048766"/>
              <a:gd name="connsiteY5" fmla="*/ 4122303 h 4187651"/>
              <a:gd name="connsiteX6" fmla="*/ 0 w 1048766"/>
              <a:gd name="connsiteY6" fmla="*/ 2286357 h 4187651"/>
              <a:gd name="connsiteX7" fmla="*/ 0 w 1048766"/>
              <a:gd name="connsiteY7" fmla="*/ 2024165 h 4187651"/>
              <a:gd name="connsiteX0" fmla="*/ 1048766 w 1048766"/>
              <a:gd name="connsiteY0" fmla="*/ 262192 h 4187651"/>
              <a:gd name="connsiteX1" fmla="*/ 2202 w 1048766"/>
              <a:gd name="connsiteY1" fmla="*/ 2155261 h 4187651"/>
              <a:gd name="connsiteX2" fmla="*/ 94986 w 1048766"/>
              <a:gd name="connsiteY2" fmla="*/ 1182405 h 4187651"/>
              <a:gd name="connsiteX3" fmla="*/ 1048766 w 1048766"/>
              <a:gd name="connsiteY3" fmla="*/ 1 h 4187651"/>
              <a:gd name="connsiteX4" fmla="*/ 1048766 w 1048766"/>
              <a:gd name="connsiteY4" fmla="*/ 262192 h 4187651"/>
              <a:gd name="connsiteX0" fmla="*/ 0 w 1048766"/>
              <a:gd name="connsiteY0" fmla="*/ 2024165 h 4187651"/>
              <a:gd name="connsiteX1" fmla="*/ 607131 w 1048766"/>
              <a:gd name="connsiteY1" fmla="*/ 3860111 h 4187651"/>
              <a:gd name="connsiteX2" fmla="*/ 607131 w 1048766"/>
              <a:gd name="connsiteY2" fmla="*/ 3794763 h 4187651"/>
              <a:gd name="connsiteX3" fmla="*/ 1048766 w 1048766"/>
              <a:gd name="connsiteY3" fmla="*/ 4179426 h 4187651"/>
              <a:gd name="connsiteX4" fmla="*/ 607131 w 1048766"/>
              <a:gd name="connsiteY4" fmla="*/ 4187651 h 4187651"/>
              <a:gd name="connsiteX5" fmla="*/ 607131 w 1048766"/>
              <a:gd name="connsiteY5" fmla="*/ 4122303 h 4187651"/>
              <a:gd name="connsiteX6" fmla="*/ 0 w 1048766"/>
              <a:gd name="connsiteY6" fmla="*/ 2286357 h 4187651"/>
              <a:gd name="connsiteX7" fmla="*/ 0 w 1048766"/>
              <a:gd name="connsiteY7" fmla="*/ 2024165 h 4187651"/>
              <a:gd name="connsiteX8" fmla="*/ 1048766 w 1048766"/>
              <a:gd name="connsiteY8" fmla="*/ 0 h 4187651"/>
              <a:gd name="connsiteX9" fmla="*/ 2202 w 1048766"/>
              <a:gd name="connsiteY9" fmla="*/ 2155261 h 4187651"/>
              <a:gd name="connsiteX0" fmla="*/ 0 w 1048766"/>
              <a:gd name="connsiteY0" fmla="*/ 2024165 h 4187651"/>
              <a:gd name="connsiteX1" fmla="*/ 607131 w 1048766"/>
              <a:gd name="connsiteY1" fmla="*/ 3860111 h 4187651"/>
              <a:gd name="connsiteX2" fmla="*/ 607131 w 1048766"/>
              <a:gd name="connsiteY2" fmla="*/ 3794763 h 4187651"/>
              <a:gd name="connsiteX3" fmla="*/ 1048766 w 1048766"/>
              <a:gd name="connsiteY3" fmla="*/ 4179426 h 4187651"/>
              <a:gd name="connsiteX4" fmla="*/ 607131 w 1048766"/>
              <a:gd name="connsiteY4" fmla="*/ 4187651 h 4187651"/>
              <a:gd name="connsiteX5" fmla="*/ 607131 w 1048766"/>
              <a:gd name="connsiteY5" fmla="*/ 4122303 h 4187651"/>
              <a:gd name="connsiteX6" fmla="*/ 0 w 1048766"/>
              <a:gd name="connsiteY6" fmla="*/ 2286357 h 4187651"/>
              <a:gd name="connsiteX7" fmla="*/ 0 w 1048766"/>
              <a:gd name="connsiteY7" fmla="*/ 2024165 h 4187651"/>
              <a:gd name="connsiteX0" fmla="*/ 1048766 w 1048766"/>
              <a:gd name="connsiteY0" fmla="*/ 262192 h 4187651"/>
              <a:gd name="connsiteX1" fmla="*/ 2202 w 1048766"/>
              <a:gd name="connsiteY1" fmla="*/ 2155261 h 4187651"/>
              <a:gd name="connsiteX2" fmla="*/ 94986 w 1048766"/>
              <a:gd name="connsiteY2" fmla="*/ 1182405 h 4187651"/>
              <a:gd name="connsiteX3" fmla="*/ 1048766 w 1048766"/>
              <a:gd name="connsiteY3" fmla="*/ 1 h 4187651"/>
              <a:gd name="connsiteX4" fmla="*/ 1048766 w 1048766"/>
              <a:gd name="connsiteY4" fmla="*/ 262192 h 4187651"/>
              <a:gd name="connsiteX0" fmla="*/ 0 w 1048766"/>
              <a:gd name="connsiteY0" fmla="*/ 2024165 h 4187651"/>
              <a:gd name="connsiteX1" fmla="*/ 607131 w 1048766"/>
              <a:gd name="connsiteY1" fmla="*/ 3860111 h 4187651"/>
              <a:gd name="connsiteX2" fmla="*/ 607131 w 1048766"/>
              <a:gd name="connsiteY2" fmla="*/ 3794763 h 4187651"/>
              <a:gd name="connsiteX3" fmla="*/ 1048766 w 1048766"/>
              <a:gd name="connsiteY3" fmla="*/ 4179426 h 4187651"/>
              <a:gd name="connsiteX4" fmla="*/ 607131 w 1048766"/>
              <a:gd name="connsiteY4" fmla="*/ 4187651 h 4187651"/>
              <a:gd name="connsiteX5" fmla="*/ 607131 w 1048766"/>
              <a:gd name="connsiteY5" fmla="*/ 4122303 h 4187651"/>
              <a:gd name="connsiteX6" fmla="*/ 0 w 1048766"/>
              <a:gd name="connsiteY6" fmla="*/ 2286357 h 4187651"/>
              <a:gd name="connsiteX7" fmla="*/ 0 w 1048766"/>
              <a:gd name="connsiteY7" fmla="*/ 2024165 h 4187651"/>
              <a:gd name="connsiteX8" fmla="*/ 2202 w 1048766"/>
              <a:gd name="connsiteY8" fmla="*/ 2155261 h 4187651"/>
              <a:gd name="connsiteX0" fmla="*/ 0 w 1048766"/>
              <a:gd name="connsiteY0" fmla="*/ 2024165 h 4187651"/>
              <a:gd name="connsiteX1" fmla="*/ 607131 w 1048766"/>
              <a:gd name="connsiteY1" fmla="*/ 3860111 h 4187651"/>
              <a:gd name="connsiteX2" fmla="*/ 607131 w 1048766"/>
              <a:gd name="connsiteY2" fmla="*/ 3794763 h 4187651"/>
              <a:gd name="connsiteX3" fmla="*/ 1048766 w 1048766"/>
              <a:gd name="connsiteY3" fmla="*/ 4179426 h 4187651"/>
              <a:gd name="connsiteX4" fmla="*/ 607131 w 1048766"/>
              <a:gd name="connsiteY4" fmla="*/ 4187651 h 4187651"/>
              <a:gd name="connsiteX5" fmla="*/ 607131 w 1048766"/>
              <a:gd name="connsiteY5" fmla="*/ 4122303 h 4187651"/>
              <a:gd name="connsiteX6" fmla="*/ 0 w 1048766"/>
              <a:gd name="connsiteY6" fmla="*/ 2286357 h 4187651"/>
              <a:gd name="connsiteX7" fmla="*/ 0 w 1048766"/>
              <a:gd name="connsiteY7" fmla="*/ 2024165 h 4187651"/>
              <a:gd name="connsiteX0" fmla="*/ 1048766 w 1048766"/>
              <a:gd name="connsiteY0" fmla="*/ 1 h 4187651"/>
              <a:gd name="connsiteX1" fmla="*/ 2202 w 1048766"/>
              <a:gd name="connsiteY1" fmla="*/ 2155261 h 4187651"/>
              <a:gd name="connsiteX2" fmla="*/ 94986 w 1048766"/>
              <a:gd name="connsiteY2" fmla="*/ 1182405 h 4187651"/>
              <a:gd name="connsiteX3" fmla="*/ 1048766 w 1048766"/>
              <a:gd name="connsiteY3" fmla="*/ 1 h 4187651"/>
              <a:gd name="connsiteX0" fmla="*/ 0 w 1048766"/>
              <a:gd name="connsiteY0" fmla="*/ 2024165 h 4187651"/>
              <a:gd name="connsiteX1" fmla="*/ 607131 w 1048766"/>
              <a:gd name="connsiteY1" fmla="*/ 3860111 h 4187651"/>
              <a:gd name="connsiteX2" fmla="*/ 607131 w 1048766"/>
              <a:gd name="connsiteY2" fmla="*/ 3794763 h 4187651"/>
              <a:gd name="connsiteX3" fmla="*/ 1048766 w 1048766"/>
              <a:gd name="connsiteY3" fmla="*/ 4179426 h 4187651"/>
              <a:gd name="connsiteX4" fmla="*/ 607131 w 1048766"/>
              <a:gd name="connsiteY4" fmla="*/ 4187651 h 4187651"/>
              <a:gd name="connsiteX5" fmla="*/ 607131 w 1048766"/>
              <a:gd name="connsiteY5" fmla="*/ 4122303 h 4187651"/>
              <a:gd name="connsiteX6" fmla="*/ 0 w 1048766"/>
              <a:gd name="connsiteY6" fmla="*/ 2286357 h 4187651"/>
              <a:gd name="connsiteX7" fmla="*/ 0 w 1048766"/>
              <a:gd name="connsiteY7" fmla="*/ 2024165 h 4187651"/>
              <a:gd name="connsiteX8" fmla="*/ 2202 w 1048766"/>
              <a:gd name="connsiteY8" fmla="*/ 2155261 h 4187651"/>
              <a:gd name="connsiteX0" fmla="*/ 0 w 1048766"/>
              <a:gd name="connsiteY0" fmla="*/ 2024164 h 4187650"/>
              <a:gd name="connsiteX1" fmla="*/ 607131 w 1048766"/>
              <a:gd name="connsiteY1" fmla="*/ 3860110 h 4187650"/>
              <a:gd name="connsiteX2" fmla="*/ 607131 w 1048766"/>
              <a:gd name="connsiteY2" fmla="*/ 3794762 h 4187650"/>
              <a:gd name="connsiteX3" fmla="*/ 1048766 w 1048766"/>
              <a:gd name="connsiteY3" fmla="*/ 4179425 h 4187650"/>
              <a:gd name="connsiteX4" fmla="*/ 607131 w 1048766"/>
              <a:gd name="connsiteY4" fmla="*/ 4187650 h 4187650"/>
              <a:gd name="connsiteX5" fmla="*/ 607131 w 1048766"/>
              <a:gd name="connsiteY5" fmla="*/ 4122302 h 4187650"/>
              <a:gd name="connsiteX6" fmla="*/ 0 w 1048766"/>
              <a:gd name="connsiteY6" fmla="*/ 2286356 h 4187650"/>
              <a:gd name="connsiteX7" fmla="*/ 0 w 1048766"/>
              <a:gd name="connsiteY7" fmla="*/ 2024164 h 4187650"/>
              <a:gd name="connsiteX0" fmla="*/ 1048766 w 1048766"/>
              <a:gd name="connsiteY0" fmla="*/ 0 h 4187650"/>
              <a:gd name="connsiteX1" fmla="*/ 2202 w 1048766"/>
              <a:gd name="connsiteY1" fmla="*/ 2155260 h 4187650"/>
              <a:gd name="connsiteX2" fmla="*/ 1048766 w 1048766"/>
              <a:gd name="connsiteY2" fmla="*/ 0 h 4187650"/>
              <a:gd name="connsiteX0" fmla="*/ 0 w 1048766"/>
              <a:gd name="connsiteY0" fmla="*/ 2024164 h 4187650"/>
              <a:gd name="connsiteX1" fmla="*/ 607131 w 1048766"/>
              <a:gd name="connsiteY1" fmla="*/ 3860110 h 4187650"/>
              <a:gd name="connsiteX2" fmla="*/ 607131 w 1048766"/>
              <a:gd name="connsiteY2" fmla="*/ 3794762 h 4187650"/>
              <a:gd name="connsiteX3" fmla="*/ 1048766 w 1048766"/>
              <a:gd name="connsiteY3" fmla="*/ 4179425 h 4187650"/>
              <a:gd name="connsiteX4" fmla="*/ 607131 w 1048766"/>
              <a:gd name="connsiteY4" fmla="*/ 4187650 h 4187650"/>
              <a:gd name="connsiteX5" fmla="*/ 607131 w 1048766"/>
              <a:gd name="connsiteY5" fmla="*/ 4122302 h 4187650"/>
              <a:gd name="connsiteX6" fmla="*/ 0 w 1048766"/>
              <a:gd name="connsiteY6" fmla="*/ 2286356 h 4187650"/>
              <a:gd name="connsiteX7" fmla="*/ 0 w 1048766"/>
              <a:gd name="connsiteY7" fmla="*/ 2024164 h 4187650"/>
              <a:gd name="connsiteX8" fmla="*/ 2202 w 1048766"/>
              <a:gd name="connsiteY8" fmla="*/ 2155260 h 4187650"/>
              <a:gd name="connsiteX0" fmla="*/ 0 w 1048766"/>
              <a:gd name="connsiteY0" fmla="*/ 0 h 2163486"/>
              <a:gd name="connsiteX1" fmla="*/ 607131 w 1048766"/>
              <a:gd name="connsiteY1" fmla="*/ 1835946 h 2163486"/>
              <a:gd name="connsiteX2" fmla="*/ 607131 w 1048766"/>
              <a:gd name="connsiteY2" fmla="*/ 1770598 h 2163486"/>
              <a:gd name="connsiteX3" fmla="*/ 1048766 w 1048766"/>
              <a:gd name="connsiteY3" fmla="*/ 2155261 h 2163486"/>
              <a:gd name="connsiteX4" fmla="*/ 607131 w 1048766"/>
              <a:gd name="connsiteY4" fmla="*/ 2163486 h 2163486"/>
              <a:gd name="connsiteX5" fmla="*/ 607131 w 1048766"/>
              <a:gd name="connsiteY5" fmla="*/ 2098138 h 2163486"/>
              <a:gd name="connsiteX6" fmla="*/ 0 w 1048766"/>
              <a:gd name="connsiteY6" fmla="*/ 262192 h 2163486"/>
              <a:gd name="connsiteX7" fmla="*/ 0 w 1048766"/>
              <a:gd name="connsiteY7" fmla="*/ 0 h 2163486"/>
              <a:gd name="connsiteX0" fmla="*/ 2481 w 1048766"/>
              <a:gd name="connsiteY0" fmla="*/ 24444 h 2163486"/>
              <a:gd name="connsiteX1" fmla="*/ 2202 w 1048766"/>
              <a:gd name="connsiteY1" fmla="*/ 131096 h 2163486"/>
              <a:gd name="connsiteX2" fmla="*/ 2481 w 1048766"/>
              <a:gd name="connsiteY2" fmla="*/ 24444 h 2163486"/>
              <a:gd name="connsiteX0" fmla="*/ 0 w 1048766"/>
              <a:gd name="connsiteY0" fmla="*/ 0 h 2163486"/>
              <a:gd name="connsiteX1" fmla="*/ 607131 w 1048766"/>
              <a:gd name="connsiteY1" fmla="*/ 1835946 h 2163486"/>
              <a:gd name="connsiteX2" fmla="*/ 607131 w 1048766"/>
              <a:gd name="connsiteY2" fmla="*/ 1770598 h 2163486"/>
              <a:gd name="connsiteX3" fmla="*/ 1048766 w 1048766"/>
              <a:gd name="connsiteY3" fmla="*/ 2155261 h 2163486"/>
              <a:gd name="connsiteX4" fmla="*/ 607131 w 1048766"/>
              <a:gd name="connsiteY4" fmla="*/ 2163486 h 2163486"/>
              <a:gd name="connsiteX5" fmla="*/ 607131 w 1048766"/>
              <a:gd name="connsiteY5" fmla="*/ 2098138 h 2163486"/>
              <a:gd name="connsiteX6" fmla="*/ 0 w 1048766"/>
              <a:gd name="connsiteY6" fmla="*/ 262192 h 2163486"/>
              <a:gd name="connsiteX7" fmla="*/ 0 w 1048766"/>
              <a:gd name="connsiteY7" fmla="*/ 0 h 2163486"/>
              <a:gd name="connsiteX8" fmla="*/ 2202 w 1048766"/>
              <a:gd name="connsiteY8" fmla="*/ 131096 h 2163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8766" h="2163486" stroke="0" extrusionOk="0">
                <a:moveTo>
                  <a:pt x="0" y="0"/>
                </a:moveTo>
                <a:cubicBezTo>
                  <a:pt x="0" y="787880"/>
                  <a:pt x="236871" y="1504170"/>
                  <a:pt x="607131" y="1835946"/>
                </a:cubicBezTo>
                <a:lnTo>
                  <a:pt x="607131" y="1770598"/>
                </a:lnTo>
                <a:lnTo>
                  <a:pt x="1048766" y="2155261"/>
                </a:lnTo>
                <a:lnTo>
                  <a:pt x="607131" y="2163486"/>
                </a:lnTo>
                <a:lnTo>
                  <a:pt x="607131" y="2098138"/>
                </a:lnTo>
                <a:cubicBezTo>
                  <a:pt x="236871" y="1766362"/>
                  <a:pt x="0" y="1050071"/>
                  <a:pt x="0" y="262192"/>
                </a:cubicBezTo>
                <a:lnTo>
                  <a:pt x="0" y="0"/>
                </a:lnTo>
                <a:close/>
              </a:path>
              <a:path w="1048766" h="2163486" fill="darkenLess" stroke="0" extrusionOk="0">
                <a:moveTo>
                  <a:pt x="2481" y="24444"/>
                </a:moveTo>
                <a:lnTo>
                  <a:pt x="2202" y="131096"/>
                </a:lnTo>
                <a:lnTo>
                  <a:pt x="2481" y="24444"/>
                </a:lnTo>
                <a:close/>
              </a:path>
              <a:path w="1048766" h="2163486" fill="none" extrusionOk="0">
                <a:moveTo>
                  <a:pt x="0" y="0"/>
                </a:moveTo>
                <a:cubicBezTo>
                  <a:pt x="0" y="787880"/>
                  <a:pt x="236871" y="1504170"/>
                  <a:pt x="607131" y="1835946"/>
                </a:cubicBezTo>
                <a:lnTo>
                  <a:pt x="607131" y="1770598"/>
                </a:lnTo>
                <a:lnTo>
                  <a:pt x="1048766" y="2155261"/>
                </a:lnTo>
                <a:lnTo>
                  <a:pt x="607131" y="2163486"/>
                </a:lnTo>
                <a:lnTo>
                  <a:pt x="607131" y="2098138"/>
                </a:lnTo>
                <a:cubicBezTo>
                  <a:pt x="236871" y="1766362"/>
                  <a:pt x="0" y="1050071"/>
                  <a:pt x="0" y="262192"/>
                </a:cubicBezTo>
                <a:lnTo>
                  <a:pt x="0" y="0"/>
                </a:lnTo>
                <a:lnTo>
                  <a:pt x="2202" y="131096"/>
                </a:lnTo>
              </a:path>
            </a:pathLst>
          </a:custGeom>
          <a:gradFill>
            <a:gsLst>
              <a:gs pos="0">
                <a:schemeClr val="bg1">
                  <a:lumMod val="95000"/>
                </a:schemeClr>
              </a:gs>
              <a:gs pos="33000">
                <a:schemeClr val="bg1">
                  <a:lumMod val="95000"/>
                </a:schemeClr>
              </a:gs>
              <a:gs pos="100000">
                <a:srgbClr val="C00000"/>
              </a:gs>
            </a:gsLst>
          </a:gra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cs-CZ">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pic>
        <p:nvPicPr>
          <p:cNvPr id="70" name="Obrázek 69" descr="Obsah obrázku interiér, kovové nádobí, zubní kartáček, kontejner&#10;&#10;Popis byl vytvořen automaticky">
            <a:extLst>
              <a:ext uri="{FF2B5EF4-FFF2-40B4-BE49-F238E27FC236}">
                <a16:creationId xmlns:a16="http://schemas.microsoft.com/office/drawing/2014/main" id="{8ABEA9A6-1B98-77C3-AFC4-82C809B9D65F}"/>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flipH="1">
            <a:off x="8694999" y="4641199"/>
            <a:ext cx="235540" cy="584691"/>
          </a:xfrm>
          <a:prstGeom prst="rect">
            <a:avLst/>
          </a:prstGeom>
        </p:spPr>
      </p:pic>
      <p:pic>
        <p:nvPicPr>
          <p:cNvPr id="2" name="Obrázek 1" descr="Obsah obrázku Písmo, logo, Grafika, symbol&#10;&#10;Popis byl vytvořen automaticky">
            <a:extLst>
              <a:ext uri="{FF2B5EF4-FFF2-40B4-BE49-F238E27FC236}">
                <a16:creationId xmlns:a16="http://schemas.microsoft.com/office/drawing/2014/main" id="{5FFC8570-5643-29B0-9E77-8B41A39A5419}"/>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0928178" y="109644"/>
            <a:ext cx="1090800" cy="540871"/>
          </a:xfrm>
          <a:prstGeom prst="rect">
            <a:avLst/>
          </a:prstGeom>
        </p:spPr>
      </p:pic>
    </p:spTree>
    <p:extLst>
      <p:ext uri="{BB962C8B-B14F-4D97-AF65-F5344CB8AC3E}">
        <p14:creationId xmlns:p14="http://schemas.microsoft.com/office/powerpoint/2010/main" val="1291942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a:extLst>
              <a:ext uri="{FF2B5EF4-FFF2-40B4-BE49-F238E27FC236}">
                <a16:creationId xmlns:a16="http://schemas.microsoft.com/office/drawing/2014/main" id="{A9CE7348-3B6D-45EB-9DAA-B9991E851AF0}"/>
              </a:ext>
            </a:extLst>
          </p:cNvPr>
          <p:cNvSpPr txBox="1"/>
          <p:nvPr/>
        </p:nvSpPr>
        <p:spPr>
          <a:xfrm>
            <a:off x="203171" y="213692"/>
            <a:ext cx="10091352" cy="369332"/>
          </a:xfrm>
          <a:prstGeom prst="rect">
            <a:avLst/>
          </a:prstGeom>
          <a:noFill/>
        </p:spPr>
        <p:txBody>
          <a:bodyPr wrap="square" rtlCol="0">
            <a:spAutoFit/>
          </a:bodyPr>
          <a:lstStyle/>
          <a:p>
            <a:r>
              <a:rPr lang="cs-CZ" b="1" dirty="0">
                <a:latin typeface="Calibri" panose="020F0502020204030204" pitchFamily="34" charset="0"/>
                <a:ea typeface="Calibri" panose="020F0502020204030204" pitchFamily="34" charset="0"/>
                <a:cs typeface="Calibri" panose="020F0502020204030204" pitchFamily="34" charset="0"/>
              </a:rPr>
              <a:t>Základní popis systému řady ASES-DATVS/MOBILE</a:t>
            </a:r>
          </a:p>
        </p:txBody>
      </p:sp>
      <p:sp>
        <p:nvSpPr>
          <p:cNvPr id="3" name="Obdélník 2">
            <a:extLst>
              <a:ext uri="{FF2B5EF4-FFF2-40B4-BE49-F238E27FC236}">
                <a16:creationId xmlns:a16="http://schemas.microsoft.com/office/drawing/2014/main" id="{1121CB41-71D6-4C9C-9C22-A13704E340AE}"/>
              </a:ext>
            </a:extLst>
          </p:cNvPr>
          <p:cNvSpPr/>
          <p:nvPr/>
        </p:nvSpPr>
        <p:spPr>
          <a:xfrm>
            <a:off x="0" y="726577"/>
            <a:ext cx="12192000" cy="17031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TextovéPole 3">
            <a:extLst>
              <a:ext uri="{FF2B5EF4-FFF2-40B4-BE49-F238E27FC236}">
                <a16:creationId xmlns:a16="http://schemas.microsoft.com/office/drawing/2014/main" id="{7EAAC1E6-1144-444F-9A73-9B55864E9FBA}"/>
              </a:ext>
            </a:extLst>
          </p:cNvPr>
          <p:cNvSpPr txBox="1"/>
          <p:nvPr/>
        </p:nvSpPr>
        <p:spPr>
          <a:xfrm>
            <a:off x="7349606" y="1136429"/>
            <a:ext cx="4388124" cy="4739759"/>
          </a:xfrm>
          <a:prstGeom prst="rect">
            <a:avLst/>
          </a:prstGeom>
          <a:noFill/>
        </p:spPr>
        <p:txBody>
          <a:bodyPr wrap="square" rtlCol="0">
            <a:spAutoFit/>
          </a:bodyPr>
          <a:lstStyle/>
          <a:p>
            <a:r>
              <a:rPr lang="cs-CZ" b="1" dirty="0">
                <a:latin typeface="Calibri" panose="020F0502020204030204" pitchFamily="34" charset="0"/>
                <a:ea typeface="Calibri" panose="020F0502020204030204" pitchFamily="34" charset="0"/>
                <a:cs typeface="Calibri" panose="020F0502020204030204" pitchFamily="34" charset="0"/>
              </a:rPr>
              <a:t>Aktivní systém ASES-DATVS/MOBILE</a:t>
            </a:r>
            <a:br>
              <a:rPr lang="cs-CZ" b="1" dirty="0">
                <a:latin typeface="Calibri" panose="020F0502020204030204" pitchFamily="34" charset="0"/>
                <a:ea typeface="Calibri" panose="020F0502020204030204" pitchFamily="34" charset="0"/>
                <a:cs typeface="Calibri" panose="020F0502020204030204" pitchFamily="34" charset="0"/>
              </a:rPr>
            </a:br>
            <a:endParaRPr lang="cs-CZ" sz="16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cs-CZ" sz="1600" dirty="0">
                <a:latin typeface="Calibri" panose="020F0502020204030204" pitchFamily="34" charset="0"/>
                <a:ea typeface="Calibri" panose="020F0502020204030204" pitchFamily="34" charset="0"/>
                <a:cs typeface="Calibri" panose="020F0502020204030204" pitchFamily="34" charset="0"/>
              </a:rPr>
              <a:t>Zařízení se aktivuje teplotou od 50°C v </a:t>
            </a:r>
            <a:r>
              <a:rPr lang="cs-CZ" sz="1600" dirty="0" err="1">
                <a:latin typeface="Calibri" panose="020F0502020204030204" pitchFamily="34" charset="0"/>
                <a:ea typeface="Calibri" panose="020F0502020204030204" pitchFamily="34" charset="0"/>
                <a:cs typeface="Calibri" panose="020F0502020204030204" pitchFamily="34" charset="0"/>
              </a:rPr>
              <a:t>chráCněném</a:t>
            </a:r>
            <a:r>
              <a:rPr lang="cs-CZ" sz="1600" dirty="0">
                <a:latin typeface="Calibri" panose="020F0502020204030204" pitchFamily="34" charset="0"/>
                <a:ea typeface="Calibri" panose="020F0502020204030204" pitchFamily="34" charset="0"/>
                <a:cs typeface="Calibri" panose="020F0502020204030204" pitchFamily="34" charset="0"/>
              </a:rPr>
              <a:t> prostoru</a:t>
            </a:r>
          </a:p>
          <a:p>
            <a:pPr marL="285750" indent="-285750">
              <a:buFont typeface="Arial" panose="020B0604020202020204" pitchFamily="34" charset="0"/>
              <a:buChar char="•"/>
            </a:pPr>
            <a:r>
              <a:rPr lang="cs-CZ" sz="1600" dirty="0">
                <a:latin typeface="Calibri" panose="020F0502020204030204" pitchFamily="34" charset="0"/>
                <a:ea typeface="Calibri" panose="020F0502020204030204" pitchFamily="34" charset="0"/>
                <a:cs typeface="Calibri" panose="020F0502020204030204" pitchFamily="34" charset="0"/>
              </a:rPr>
              <a:t>Teplotu aktivace lze upravovat dle požadavku </a:t>
            </a:r>
            <a:br>
              <a:rPr lang="cs-CZ" sz="1600" dirty="0">
                <a:latin typeface="Calibri" panose="020F0502020204030204" pitchFamily="34" charset="0"/>
                <a:ea typeface="Calibri" panose="020F0502020204030204" pitchFamily="34" charset="0"/>
                <a:cs typeface="Calibri" panose="020F0502020204030204" pitchFamily="34" charset="0"/>
              </a:rPr>
            </a:br>
            <a:r>
              <a:rPr lang="cs-CZ" sz="1600" dirty="0">
                <a:latin typeface="Calibri" panose="020F0502020204030204" pitchFamily="34" charset="0"/>
                <a:ea typeface="Calibri" panose="020F0502020204030204" pitchFamily="34" charset="0"/>
                <a:cs typeface="Calibri" panose="020F0502020204030204" pitchFamily="34" charset="0"/>
              </a:rPr>
              <a:t>chráněného prostoru</a:t>
            </a:r>
          </a:p>
          <a:p>
            <a:pPr marL="285750" indent="-285750">
              <a:buFont typeface="Arial" panose="020B0604020202020204" pitchFamily="34" charset="0"/>
              <a:buChar char="•"/>
            </a:pPr>
            <a:r>
              <a:rPr lang="cs-CZ" sz="1600" dirty="0">
                <a:latin typeface="Calibri" panose="020F0502020204030204" pitchFamily="34" charset="0"/>
                <a:ea typeface="Calibri" panose="020F0502020204030204" pitchFamily="34" charset="0"/>
                <a:cs typeface="Calibri" panose="020F0502020204030204" pitchFamily="34" charset="0"/>
              </a:rPr>
              <a:t>Zařízení má konektivitu s kouřovým čidlem,</a:t>
            </a:r>
            <a:br>
              <a:rPr lang="cs-CZ" sz="1600" dirty="0">
                <a:latin typeface="Calibri" panose="020F0502020204030204" pitchFamily="34" charset="0"/>
                <a:ea typeface="Calibri" panose="020F0502020204030204" pitchFamily="34" charset="0"/>
                <a:cs typeface="Calibri" panose="020F0502020204030204" pitchFamily="34" charset="0"/>
              </a:rPr>
            </a:br>
            <a:r>
              <a:rPr lang="cs-CZ" sz="1600" dirty="0">
                <a:latin typeface="Calibri" panose="020F0502020204030204" pitchFamily="34" charset="0"/>
                <a:ea typeface="Calibri" panose="020F0502020204030204" pitchFamily="34" charset="0"/>
                <a:cs typeface="Calibri" panose="020F0502020204030204" pitchFamily="34" charset="0"/>
              </a:rPr>
              <a:t>lineárními kabely, EPS nebo jiným signalizačním</a:t>
            </a:r>
            <a:br>
              <a:rPr lang="cs-CZ" sz="1600" dirty="0">
                <a:latin typeface="Calibri" panose="020F0502020204030204" pitchFamily="34" charset="0"/>
                <a:ea typeface="Calibri" panose="020F0502020204030204" pitchFamily="34" charset="0"/>
                <a:cs typeface="Calibri" panose="020F0502020204030204" pitchFamily="34" charset="0"/>
              </a:rPr>
            </a:br>
            <a:r>
              <a:rPr lang="cs-CZ" sz="1600" dirty="0">
                <a:latin typeface="Calibri" panose="020F0502020204030204" pitchFamily="34" charset="0"/>
                <a:ea typeface="Calibri" panose="020F0502020204030204" pitchFamily="34" charset="0"/>
                <a:cs typeface="Calibri" panose="020F0502020204030204" pitchFamily="34" charset="0"/>
              </a:rPr>
              <a:t>zařízením</a:t>
            </a:r>
          </a:p>
          <a:p>
            <a:pPr marL="285750" indent="-285750">
              <a:buFont typeface="Arial" panose="020B0604020202020204" pitchFamily="34" charset="0"/>
              <a:buChar char="•"/>
            </a:pPr>
            <a:r>
              <a:rPr lang="cs-CZ" sz="1600" dirty="0">
                <a:latin typeface="Calibri" panose="020F0502020204030204" pitchFamily="34" charset="0"/>
                <a:ea typeface="Calibri" panose="020F0502020204030204" pitchFamily="34" charset="0"/>
                <a:cs typeface="Calibri" panose="020F0502020204030204" pitchFamily="34" charset="0"/>
              </a:rPr>
              <a:t>Systém lze připojit na zařízení, které dokáže </a:t>
            </a:r>
            <a:br>
              <a:rPr lang="cs-CZ" sz="1600" dirty="0">
                <a:latin typeface="Calibri" panose="020F0502020204030204" pitchFamily="34" charset="0"/>
                <a:ea typeface="Calibri" panose="020F0502020204030204" pitchFamily="34" charset="0"/>
                <a:cs typeface="Calibri" panose="020F0502020204030204" pitchFamily="34" charset="0"/>
              </a:rPr>
            </a:br>
            <a:r>
              <a:rPr lang="cs-CZ" sz="1600" dirty="0">
                <a:latin typeface="Calibri" panose="020F0502020204030204" pitchFamily="34" charset="0"/>
                <a:ea typeface="Calibri" panose="020F0502020204030204" pitchFamily="34" charset="0"/>
                <a:cs typeface="Calibri" panose="020F0502020204030204" pitchFamily="34" charset="0"/>
              </a:rPr>
              <a:t>chráněný prostor odpojit od zdroje elektrické </a:t>
            </a:r>
            <a:br>
              <a:rPr lang="cs-CZ" sz="1600" dirty="0">
                <a:latin typeface="Calibri" panose="020F0502020204030204" pitchFamily="34" charset="0"/>
                <a:ea typeface="Calibri" panose="020F0502020204030204" pitchFamily="34" charset="0"/>
                <a:cs typeface="Calibri" panose="020F0502020204030204" pitchFamily="34" charset="0"/>
              </a:rPr>
            </a:br>
            <a:r>
              <a:rPr lang="cs-CZ" sz="1600" dirty="0">
                <a:latin typeface="Calibri" panose="020F0502020204030204" pitchFamily="34" charset="0"/>
                <a:ea typeface="Calibri" panose="020F0502020204030204" pitchFamily="34" charset="0"/>
                <a:cs typeface="Calibri" panose="020F0502020204030204" pitchFamily="34" charset="0"/>
              </a:rPr>
              <a:t>energie </a:t>
            </a:r>
            <a:r>
              <a:rPr lang="cs-CZ" sz="1600" i="1" dirty="0">
                <a:latin typeface="Calibri" panose="020F0502020204030204" pitchFamily="34" charset="0"/>
                <a:ea typeface="Calibri" panose="020F0502020204030204" pitchFamily="34" charset="0"/>
                <a:cs typeface="Calibri" panose="020F0502020204030204" pitchFamily="34" charset="0"/>
              </a:rPr>
              <a:t>(např. napěťová spoušť aj.) </a:t>
            </a:r>
          </a:p>
          <a:p>
            <a:pPr marL="285750" indent="-285750">
              <a:buFont typeface="Arial" panose="020B0604020202020204" pitchFamily="34" charset="0"/>
              <a:buChar char="•"/>
            </a:pPr>
            <a:r>
              <a:rPr lang="cs-CZ" sz="1600" dirty="0">
                <a:latin typeface="Calibri" panose="020F0502020204030204" pitchFamily="34" charset="0"/>
                <a:ea typeface="Calibri" panose="020F0502020204030204" pitchFamily="34" charset="0"/>
                <a:cs typeface="Calibri" panose="020F0502020204030204" pitchFamily="34" charset="0"/>
              </a:rPr>
              <a:t>Zařízení nepotřebuje napojení na zdroj el. energie</a:t>
            </a:r>
          </a:p>
          <a:p>
            <a:pPr marL="285750" indent="-285750">
              <a:buFont typeface="Arial" panose="020B0604020202020204" pitchFamily="34" charset="0"/>
              <a:buChar char="•"/>
            </a:pPr>
            <a:r>
              <a:rPr lang="cs-CZ" sz="1600" dirty="0">
                <a:latin typeface="Calibri" panose="020F0502020204030204" pitchFamily="34" charset="0"/>
                <a:ea typeface="Calibri" panose="020F0502020204030204" pitchFamily="34" charset="0"/>
                <a:cs typeface="Calibri" panose="020F0502020204030204" pitchFamily="34" charset="0"/>
              </a:rPr>
              <a:t>Systém je modulární a lze jej propojovat navzájem</a:t>
            </a:r>
          </a:p>
          <a:p>
            <a:pPr marL="285750" indent="-285750">
              <a:buFont typeface="Arial" panose="020B0604020202020204" pitchFamily="34" charset="0"/>
              <a:buChar char="•"/>
            </a:pPr>
            <a:r>
              <a:rPr lang="cs-CZ" sz="1600" dirty="0">
                <a:latin typeface="Calibri" panose="020F0502020204030204" pitchFamily="34" charset="0"/>
                <a:ea typeface="Calibri" panose="020F0502020204030204" pitchFamily="34" charset="0"/>
                <a:cs typeface="Calibri" panose="020F0502020204030204" pitchFamily="34" charset="0"/>
              </a:rPr>
              <a:t>Zařízení je kompatibilní s </a:t>
            </a:r>
            <a:r>
              <a:rPr lang="cs-CZ" sz="1600">
                <a:latin typeface="Calibri" panose="020F0502020204030204" pitchFamily="34" charset="0"/>
                <a:ea typeface="Calibri" panose="020F0502020204030204" pitchFamily="34" charset="0"/>
                <a:cs typeface="Calibri" panose="020F0502020204030204" pitchFamily="34" charset="0"/>
              </a:rPr>
              <a:t>DIN lištou</a:t>
            </a:r>
            <a:endParaRPr lang="cs-CZ" sz="16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cs-CZ" sz="1600" dirty="0">
              <a:latin typeface="Calibri" panose="020F0502020204030204" pitchFamily="34" charset="0"/>
              <a:ea typeface="Calibri" panose="020F0502020204030204" pitchFamily="34" charset="0"/>
              <a:cs typeface="Calibri" panose="020F0502020204030204" pitchFamily="34" charset="0"/>
            </a:endParaRPr>
          </a:p>
          <a:p>
            <a:endParaRPr lang="cs-CZ" sz="1200" i="1" dirty="0">
              <a:latin typeface="Calibri" panose="020F0502020204030204" pitchFamily="34" charset="0"/>
              <a:ea typeface="Calibri" panose="020F0502020204030204" pitchFamily="34" charset="0"/>
              <a:cs typeface="Calibri" panose="020F0502020204030204" pitchFamily="34" charset="0"/>
            </a:endParaRPr>
          </a:p>
        </p:txBody>
      </p:sp>
      <p:sp>
        <p:nvSpPr>
          <p:cNvPr id="17" name="TextovéPole 16">
            <a:extLst>
              <a:ext uri="{FF2B5EF4-FFF2-40B4-BE49-F238E27FC236}">
                <a16:creationId xmlns:a16="http://schemas.microsoft.com/office/drawing/2014/main" id="{83BCE0C4-FF92-4C66-9F11-48E889F214F6}"/>
              </a:ext>
            </a:extLst>
          </p:cNvPr>
          <p:cNvSpPr txBox="1"/>
          <p:nvPr/>
        </p:nvSpPr>
        <p:spPr>
          <a:xfrm>
            <a:off x="5096770" y="5725448"/>
            <a:ext cx="2123305" cy="307777"/>
          </a:xfrm>
          <a:prstGeom prst="rect">
            <a:avLst/>
          </a:prstGeom>
          <a:noFill/>
        </p:spPr>
        <p:txBody>
          <a:bodyPr wrap="square">
            <a:spAutoFit/>
          </a:bodyPr>
          <a:lstStyle/>
          <a:p>
            <a:r>
              <a:rPr lang="cs-CZ" sz="1400" b="1" dirty="0" err="1"/>
              <a:t>ASES-DATVS</a:t>
            </a:r>
            <a:r>
              <a:rPr lang="cs-CZ" sz="1400" b="1" dirty="0"/>
              <a:t> (150 litrů)</a:t>
            </a:r>
            <a:endParaRPr lang="cs-CZ" sz="1400" dirty="0"/>
          </a:p>
        </p:txBody>
      </p:sp>
      <p:sp>
        <p:nvSpPr>
          <p:cNvPr id="18" name="TextovéPole 17">
            <a:extLst>
              <a:ext uri="{FF2B5EF4-FFF2-40B4-BE49-F238E27FC236}">
                <a16:creationId xmlns:a16="http://schemas.microsoft.com/office/drawing/2014/main" id="{7B41E906-DC15-4683-BC34-035231D20814}"/>
              </a:ext>
            </a:extLst>
          </p:cNvPr>
          <p:cNvSpPr txBox="1"/>
          <p:nvPr/>
        </p:nvSpPr>
        <p:spPr>
          <a:xfrm>
            <a:off x="5083252" y="3567741"/>
            <a:ext cx="2123305" cy="307777"/>
          </a:xfrm>
          <a:prstGeom prst="rect">
            <a:avLst/>
          </a:prstGeom>
          <a:noFill/>
        </p:spPr>
        <p:txBody>
          <a:bodyPr wrap="square">
            <a:spAutoFit/>
          </a:bodyPr>
          <a:lstStyle/>
          <a:p>
            <a:r>
              <a:rPr lang="cs-CZ" sz="1400" b="1" dirty="0" err="1"/>
              <a:t>ASES</a:t>
            </a:r>
            <a:r>
              <a:rPr lang="cs-CZ" sz="1400" b="1" dirty="0"/>
              <a:t>-MOBILE (900 litrů)</a:t>
            </a:r>
            <a:endParaRPr lang="cs-CZ" sz="1400" dirty="0"/>
          </a:p>
        </p:txBody>
      </p:sp>
      <p:pic>
        <p:nvPicPr>
          <p:cNvPr id="2" name="20210930_130548_1">
            <a:hlinkClick r:id="" action="ppaction://media"/>
            <a:extLst>
              <a:ext uri="{FF2B5EF4-FFF2-40B4-BE49-F238E27FC236}">
                <a16:creationId xmlns:a16="http://schemas.microsoft.com/office/drawing/2014/main" id="{3E5A8DFF-FD39-6C88-EDA0-A4EA32BF62D4}"/>
              </a:ext>
            </a:extLst>
          </p:cNvPr>
          <p:cNvPicPr>
            <a:picLocks noChangeAspect="1"/>
          </p:cNvPicPr>
          <p:nvPr>
            <a:videoFile r:link="rId2"/>
            <p:extLst>
              <p:ext uri="{DAA4B4D4-6D71-4841-9C94-3DE7FCFB9230}">
                <p14:media xmlns:p14="http://schemas.microsoft.com/office/powerpoint/2010/main" r:embed="rId1"/>
              </p:ext>
            </p:extLst>
          </p:nvPr>
        </p:nvPicPr>
        <p:blipFill>
          <a:blip r:embed="rId5">
            <a:lum bright="21000" contrast="42000"/>
          </a:blip>
          <a:stretch>
            <a:fillRect/>
          </a:stretch>
        </p:blipFill>
        <p:spPr>
          <a:xfrm>
            <a:off x="368446" y="1247881"/>
            <a:ext cx="4275880" cy="5095669"/>
          </a:xfrm>
          <a:prstGeom prst="roundRect">
            <a:avLst>
              <a:gd name="adj" fmla="val 5439"/>
            </a:avLst>
          </a:prstGeom>
          <a:ln>
            <a:noFill/>
          </a:ln>
          <a:effectLst>
            <a:innerShdw blurRad="114300" dist="50800">
              <a:srgbClr val="000000">
                <a:alpha val="0"/>
              </a:srgbClr>
            </a:innerShdw>
          </a:effectLst>
        </p:spPr>
      </p:pic>
      <p:pic>
        <p:nvPicPr>
          <p:cNvPr id="5" name="Obrázek 4" descr="Obsah obrázku Písmo, logo, Grafika, symbol&#10;&#10;Popis byl vytvořen automaticky">
            <a:extLst>
              <a:ext uri="{FF2B5EF4-FFF2-40B4-BE49-F238E27FC236}">
                <a16:creationId xmlns:a16="http://schemas.microsoft.com/office/drawing/2014/main" id="{07754B08-D744-D9C2-212C-8DEB119FC4A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928178" y="109644"/>
            <a:ext cx="1090800" cy="540871"/>
          </a:xfrm>
          <a:prstGeom prst="rect">
            <a:avLst/>
          </a:prstGeom>
        </p:spPr>
      </p:pic>
      <p:pic>
        <p:nvPicPr>
          <p:cNvPr id="11" name="Obrázek 10" descr="Obsah obrázku text, červená, design&#10;&#10;Popis byl vytvořen automaticky">
            <a:extLst>
              <a:ext uri="{FF2B5EF4-FFF2-40B4-BE49-F238E27FC236}">
                <a16:creationId xmlns:a16="http://schemas.microsoft.com/office/drawing/2014/main" id="{43934FB4-E5B4-AFA4-E2DE-11DD75C6214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03256" y="1410034"/>
            <a:ext cx="1279025" cy="1952340"/>
          </a:xfrm>
          <a:prstGeom prst="rect">
            <a:avLst/>
          </a:prstGeom>
          <a:ln>
            <a:noFill/>
          </a:ln>
          <a:effectLst>
            <a:outerShdw blurRad="292100" dist="139700" dir="2700000" algn="tl" rotWithShape="0">
              <a:srgbClr val="333333">
                <a:alpha val="65000"/>
              </a:srgbClr>
            </a:outerShdw>
          </a:effectLst>
        </p:spPr>
      </p:pic>
      <p:pic>
        <p:nvPicPr>
          <p:cNvPr id="13" name="Obrázek 12" descr="Obsah obrázku text, červená&#10;&#10;Popis byl vytvořen automaticky">
            <a:extLst>
              <a:ext uri="{FF2B5EF4-FFF2-40B4-BE49-F238E27FC236}">
                <a16:creationId xmlns:a16="http://schemas.microsoft.com/office/drawing/2014/main" id="{70007AE0-9D8D-D67C-C75B-7A282799E69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142496" y="4463576"/>
            <a:ext cx="1286565" cy="984390"/>
          </a:xfrm>
          <a:prstGeom prst="rect">
            <a:avLst/>
          </a:prstGeom>
          <a:ln>
            <a:noFill/>
          </a:ln>
          <a:effectLst>
            <a:outerShdw blurRad="292100" dist="139700" dir="2700000" algn="tl" rotWithShape="0">
              <a:srgbClr val="333333">
                <a:alpha val="65000"/>
              </a:srgbClr>
            </a:outerShdw>
          </a:effectLst>
        </p:spPr>
      </p:pic>
      <p:pic>
        <p:nvPicPr>
          <p:cNvPr id="14" name="Obrázek 13" descr="Obsah obrázku text, snímek obrazovky, logo, grafický design&#10;&#10;Popis byl vytvořen automaticky">
            <a:extLst>
              <a:ext uri="{FF2B5EF4-FFF2-40B4-BE49-F238E27FC236}">
                <a16:creationId xmlns:a16="http://schemas.microsoft.com/office/drawing/2014/main" id="{3CE19DB2-BD25-802A-AFBD-7192A497581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962066" y="2285047"/>
            <a:ext cx="1040430" cy="1234364"/>
          </a:xfrm>
          <a:prstGeom prst="rect">
            <a:avLst/>
          </a:prstGeom>
          <a:ln>
            <a:noFill/>
          </a:ln>
          <a:effectLst>
            <a:outerShdw blurRad="292100" dist="139700" dir="2700000" algn="tl" rotWithShape="0">
              <a:srgbClr val="333333">
                <a:alpha val="65000"/>
              </a:srgbClr>
            </a:outerShdw>
          </a:effectLst>
        </p:spPr>
      </p:pic>
      <p:pic>
        <p:nvPicPr>
          <p:cNvPr id="12" name="Obrázek 11" descr="Obsah obrázku text, červená&#10;&#10;Popis byl vytvořen automaticky">
            <a:extLst>
              <a:ext uri="{FF2B5EF4-FFF2-40B4-BE49-F238E27FC236}">
                <a16:creationId xmlns:a16="http://schemas.microsoft.com/office/drawing/2014/main" id="{97B761AE-F76D-DC7A-D189-6ED1CDEEAB6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894819" y="4237387"/>
            <a:ext cx="1252724" cy="152443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73166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87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0">
                <p:cTn id="12" fill="hold" display="0">
                  <p:stCondLst>
                    <p:cond delay="indefinite"/>
                  </p:stCondLst>
                </p:cTn>
                <p:tgtEl>
                  <p:spTgt spid="2"/>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Vlna 22">
            <a:extLst>
              <a:ext uri="{FF2B5EF4-FFF2-40B4-BE49-F238E27FC236}">
                <a16:creationId xmlns:a16="http://schemas.microsoft.com/office/drawing/2014/main" id="{D85E52CB-000B-4475-8F5C-06C9F45A6C70}"/>
              </a:ext>
            </a:extLst>
          </p:cNvPr>
          <p:cNvSpPr/>
          <p:nvPr/>
        </p:nvSpPr>
        <p:spPr>
          <a:xfrm>
            <a:off x="-7398" y="2813001"/>
            <a:ext cx="12199398" cy="4098470"/>
          </a:xfrm>
          <a:custGeom>
            <a:avLst/>
            <a:gdLst>
              <a:gd name="connsiteX0" fmla="*/ 0 w 12192000"/>
              <a:gd name="connsiteY0" fmla="*/ 496809 h 3974471"/>
              <a:gd name="connsiteX1" fmla="*/ 12192000 w 12192000"/>
              <a:gd name="connsiteY1" fmla="*/ 496809 h 3974471"/>
              <a:gd name="connsiteX2" fmla="*/ 12192000 w 12192000"/>
              <a:gd name="connsiteY2" fmla="*/ 3477662 h 3974471"/>
              <a:gd name="connsiteX3" fmla="*/ 0 w 12192000"/>
              <a:gd name="connsiteY3" fmla="*/ 3477662 h 3974471"/>
              <a:gd name="connsiteX4" fmla="*/ 0 w 12192000"/>
              <a:gd name="connsiteY4" fmla="*/ 496809 h 3974471"/>
              <a:gd name="connsiteX0" fmla="*/ 0 w 12192000"/>
              <a:gd name="connsiteY0" fmla="*/ 478055 h 3762881"/>
              <a:gd name="connsiteX1" fmla="*/ 12192000 w 12192000"/>
              <a:gd name="connsiteY1" fmla="*/ 478055 h 3762881"/>
              <a:gd name="connsiteX2" fmla="*/ 12192000 w 12192000"/>
              <a:gd name="connsiteY2" fmla="*/ 3458908 h 3762881"/>
              <a:gd name="connsiteX3" fmla="*/ 9163455 w 12192000"/>
              <a:gd name="connsiteY3" fmla="*/ 3616597 h 3762881"/>
              <a:gd name="connsiteX4" fmla="*/ 0 w 12192000"/>
              <a:gd name="connsiteY4" fmla="*/ 3458908 h 3762881"/>
              <a:gd name="connsiteX5" fmla="*/ 0 w 12192000"/>
              <a:gd name="connsiteY5" fmla="*/ 478055 h 3762881"/>
              <a:gd name="connsiteX0" fmla="*/ 0 w 12192000"/>
              <a:gd name="connsiteY0" fmla="*/ 478055 h 3762881"/>
              <a:gd name="connsiteX1" fmla="*/ 12192000 w 12192000"/>
              <a:gd name="connsiteY1" fmla="*/ 478055 h 3762881"/>
              <a:gd name="connsiteX2" fmla="*/ 12192000 w 12192000"/>
              <a:gd name="connsiteY2" fmla="*/ 3458908 h 3762881"/>
              <a:gd name="connsiteX3" fmla="*/ 9163455 w 12192000"/>
              <a:gd name="connsiteY3" fmla="*/ 3616597 h 3762881"/>
              <a:gd name="connsiteX4" fmla="*/ 0 w 12192000"/>
              <a:gd name="connsiteY4" fmla="*/ 3458908 h 3762881"/>
              <a:gd name="connsiteX5" fmla="*/ 0 w 12192000"/>
              <a:gd name="connsiteY5" fmla="*/ 478055 h 3762881"/>
              <a:gd name="connsiteX0" fmla="*/ 0 w 12192000"/>
              <a:gd name="connsiteY0" fmla="*/ 478055 h 3831514"/>
              <a:gd name="connsiteX1" fmla="*/ 12192000 w 12192000"/>
              <a:gd name="connsiteY1" fmla="*/ 478055 h 3831514"/>
              <a:gd name="connsiteX2" fmla="*/ 12192000 w 12192000"/>
              <a:gd name="connsiteY2" fmla="*/ 3458908 h 3831514"/>
              <a:gd name="connsiteX3" fmla="*/ 0 w 12192000"/>
              <a:gd name="connsiteY3" fmla="*/ 3458908 h 3831514"/>
              <a:gd name="connsiteX4" fmla="*/ 0 w 12192000"/>
              <a:gd name="connsiteY4" fmla="*/ 478055 h 3831514"/>
              <a:gd name="connsiteX0" fmla="*/ 0 w 12192000"/>
              <a:gd name="connsiteY0" fmla="*/ 478055 h 3679867"/>
              <a:gd name="connsiteX1" fmla="*/ 12192000 w 12192000"/>
              <a:gd name="connsiteY1" fmla="*/ 478055 h 3679867"/>
              <a:gd name="connsiteX2" fmla="*/ 12192000 w 12192000"/>
              <a:gd name="connsiteY2" fmla="*/ 3458908 h 3679867"/>
              <a:gd name="connsiteX3" fmla="*/ 0 w 12192000"/>
              <a:gd name="connsiteY3" fmla="*/ 3458908 h 3679867"/>
              <a:gd name="connsiteX4" fmla="*/ 0 w 12192000"/>
              <a:gd name="connsiteY4" fmla="*/ 478055 h 3679867"/>
              <a:gd name="connsiteX0" fmla="*/ 0 w 12192000"/>
              <a:gd name="connsiteY0" fmla="*/ 478055 h 3458908"/>
              <a:gd name="connsiteX1" fmla="*/ 12192000 w 12192000"/>
              <a:gd name="connsiteY1" fmla="*/ 478055 h 3458908"/>
              <a:gd name="connsiteX2" fmla="*/ 12192000 w 12192000"/>
              <a:gd name="connsiteY2" fmla="*/ 3458908 h 3458908"/>
              <a:gd name="connsiteX3" fmla="*/ 0 w 12192000"/>
              <a:gd name="connsiteY3" fmla="*/ 3458908 h 3458908"/>
              <a:gd name="connsiteX4" fmla="*/ 0 w 12192000"/>
              <a:gd name="connsiteY4" fmla="*/ 478055 h 3458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3458908">
                <a:moveTo>
                  <a:pt x="0" y="478055"/>
                </a:moveTo>
                <a:cubicBezTo>
                  <a:pt x="4064000" y="-1177975"/>
                  <a:pt x="8128000" y="2134084"/>
                  <a:pt x="12192000" y="478055"/>
                </a:cubicBezTo>
                <a:lnTo>
                  <a:pt x="12192000" y="3458908"/>
                </a:lnTo>
                <a:lnTo>
                  <a:pt x="0" y="3458908"/>
                </a:lnTo>
                <a:lnTo>
                  <a:pt x="0" y="478055"/>
                </a:lnTo>
                <a:close/>
              </a:path>
            </a:pathLst>
          </a:custGeom>
          <a:gradFill>
            <a:gsLst>
              <a:gs pos="0">
                <a:schemeClr val="bg1"/>
              </a:gs>
              <a:gs pos="82000">
                <a:schemeClr val="bg1"/>
              </a:gs>
              <a:gs pos="100000">
                <a:schemeClr val="bg1">
                  <a:lumMod val="85000"/>
                </a:schemeClr>
              </a:gs>
            </a:gsLst>
            <a:lin ang="5400000" scaled="0"/>
          </a:gra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highlight>
                <a:srgbClr val="0000FF"/>
              </a:highlight>
            </a:endParaRPr>
          </a:p>
        </p:txBody>
      </p:sp>
      <p:sp>
        <p:nvSpPr>
          <p:cNvPr id="3" name="Obdélník 2">
            <a:extLst>
              <a:ext uri="{FF2B5EF4-FFF2-40B4-BE49-F238E27FC236}">
                <a16:creationId xmlns:a16="http://schemas.microsoft.com/office/drawing/2014/main" id="{1121CB41-71D6-4C9C-9C22-A13704E340AE}"/>
              </a:ext>
            </a:extLst>
          </p:cNvPr>
          <p:cNvSpPr/>
          <p:nvPr/>
        </p:nvSpPr>
        <p:spPr>
          <a:xfrm>
            <a:off x="0" y="726577"/>
            <a:ext cx="12192000" cy="17031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TextovéPole 8">
            <a:extLst>
              <a:ext uri="{FF2B5EF4-FFF2-40B4-BE49-F238E27FC236}">
                <a16:creationId xmlns:a16="http://schemas.microsoft.com/office/drawing/2014/main" id="{7DA58AE8-336A-4F01-A2CB-73707D4B8DC6}"/>
              </a:ext>
            </a:extLst>
          </p:cNvPr>
          <p:cNvSpPr txBox="1"/>
          <p:nvPr/>
        </p:nvSpPr>
        <p:spPr>
          <a:xfrm>
            <a:off x="0" y="241868"/>
            <a:ext cx="4618210" cy="369332"/>
          </a:xfrm>
          <a:prstGeom prst="rect">
            <a:avLst/>
          </a:prstGeom>
          <a:noFill/>
        </p:spPr>
        <p:txBody>
          <a:bodyPr wrap="square" rtlCol="0">
            <a:spAutoFit/>
          </a:bodyPr>
          <a:lstStyle/>
          <a:p>
            <a:r>
              <a:rPr lang="cs-CZ" b="1" dirty="0">
                <a:latin typeface="Calibri" panose="020F0502020204030204" pitchFamily="34" charset="0"/>
                <a:ea typeface="Calibri" panose="020F0502020204030204" pitchFamily="34" charset="0"/>
                <a:cs typeface="Calibri" panose="020F0502020204030204" pitchFamily="34" charset="0"/>
              </a:rPr>
              <a:t>Spolupráce s VŠ a poruchy v el. zařízení</a:t>
            </a:r>
          </a:p>
        </p:txBody>
      </p:sp>
      <p:pic>
        <p:nvPicPr>
          <p:cNvPr id="10" name="Název">
            <a:hlinkClick r:id="" action="ppaction://media"/>
            <a:extLst>
              <a:ext uri="{FF2B5EF4-FFF2-40B4-BE49-F238E27FC236}">
                <a16:creationId xmlns:a16="http://schemas.microsoft.com/office/drawing/2014/main" id="{52F36D4F-B3BF-4A88-86CE-A1C9AD443F10}"/>
              </a:ext>
            </a:extLst>
          </p:cNvPr>
          <p:cNvPicPr>
            <a:picLocks noChangeAspect="1"/>
          </p:cNvPicPr>
          <p:nvPr>
            <a:videoFile r:link="rId1"/>
            <p:extLst>
              <p:ext uri="{DAA4B4D4-6D71-4841-9C94-3DE7FCFB9230}">
                <p14:media xmlns:p14="http://schemas.microsoft.com/office/powerpoint/2010/main" r:embed="rId2">
                  <p14:trim st="21606"/>
                </p14:media>
              </p:ext>
            </p:extLst>
          </p:nvPr>
        </p:nvPicPr>
        <p:blipFill>
          <a:blip r:embed="rId9"/>
          <a:stretch>
            <a:fillRect/>
          </a:stretch>
        </p:blipFill>
        <p:spPr>
          <a:xfrm>
            <a:off x="119613" y="996399"/>
            <a:ext cx="3246386" cy="5771353"/>
          </a:xfrm>
          <a:prstGeom prst="rect">
            <a:avLst/>
          </a:prstGeom>
        </p:spPr>
      </p:pic>
      <p:pic>
        <p:nvPicPr>
          <p:cNvPr id="15" name="Obrázek 14" descr="Obsah obrázku interiér, špinavé, staré, pánev&#10;&#10;Popis byl vytvořen automaticky">
            <a:extLst>
              <a:ext uri="{FF2B5EF4-FFF2-40B4-BE49-F238E27FC236}">
                <a16:creationId xmlns:a16="http://schemas.microsoft.com/office/drawing/2014/main" id="{EA9F7A3F-85D7-45C5-9A32-37041DF97304}"/>
              </a:ext>
            </a:extLst>
          </p:cNvPr>
          <p:cNvPicPr>
            <a:picLocks noChangeAspect="1"/>
          </p:cNvPicPr>
          <p:nvPr/>
        </p:nvPicPr>
        <p:blipFill rotWithShape="1">
          <a:blip r:embed="rId10">
            <a:extLst>
              <a:ext uri="{28A0092B-C50C-407E-A947-70E740481C1C}">
                <a14:useLocalDpi xmlns:a14="http://schemas.microsoft.com/office/drawing/2010/main" val="0"/>
              </a:ext>
            </a:extLst>
          </a:blip>
          <a:srcRect l="18" t="11229" r="14434"/>
          <a:stretch/>
        </p:blipFill>
        <p:spPr>
          <a:xfrm rot="5400000">
            <a:off x="3160472" y="1510824"/>
            <a:ext cx="2661201" cy="1553325"/>
          </a:xfrm>
          <a:prstGeom prst="rect">
            <a:avLst/>
          </a:prstGeom>
        </p:spPr>
      </p:pic>
      <p:pic>
        <p:nvPicPr>
          <p:cNvPr id="4" name="Obrázek 3" descr="Obsah obrázku venku, socha, obloha, kolo&#10;&#10;Popis byl vytvořen automaticky">
            <a:extLst>
              <a:ext uri="{FF2B5EF4-FFF2-40B4-BE49-F238E27FC236}">
                <a16:creationId xmlns:a16="http://schemas.microsoft.com/office/drawing/2014/main" id="{C6E5C7E0-2ABC-EA9D-8DE0-FC123AB9B082}"/>
              </a:ext>
            </a:extLst>
          </p:cNvPr>
          <p:cNvPicPr>
            <a:picLocks noChangeAspect="1"/>
          </p:cNvPicPr>
          <p:nvPr/>
        </p:nvPicPr>
        <p:blipFill rotWithShape="1">
          <a:blip r:embed="rId11">
            <a:extLst>
              <a:ext uri="{28A0092B-C50C-407E-A947-70E740481C1C}">
                <a14:useLocalDpi xmlns:a14="http://schemas.microsoft.com/office/drawing/2010/main" val="0"/>
              </a:ext>
            </a:extLst>
          </a:blip>
          <a:srcRect l="14830" r="23445" b="20512"/>
          <a:stretch/>
        </p:blipFill>
        <p:spPr>
          <a:xfrm>
            <a:off x="5644992" y="996399"/>
            <a:ext cx="1548845" cy="2659425"/>
          </a:xfrm>
          <a:prstGeom prst="rect">
            <a:avLst/>
          </a:prstGeom>
        </p:spPr>
      </p:pic>
      <p:pic>
        <p:nvPicPr>
          <p:cNvPr id="12" name="požár el. rozvodny Břeclav_Poštorná">
            <a:hlinkClick r:id="" action="ppaction://media"/>
            <a:extLst>
              <a:ext uri="{FF2B5EF4-FFF2-40B4-BE49-F238E27FC236}">
                <a16:creationId xmlns:a16="http://schemas.microsoft.com/office/drawing/2014/main" id="{AA7E984C-CF32-DAEB-F626-A02382D6ECCE}"/>
              </a:ext>
            </a:extLst>
          </p:cNvPr>
          <p:cNvPicPr>
            <a:picLocks noChangeAspect="1"/>
          </p:cNvPicPr>
          <p:nvPr>
            <a:videoFile r:link="rId4"/>
            <p:extLst>
              <p:ext uri="{DAA4B4D4-6D71-4841-9C94-3DE7FCFB9230}">
                <p14:media xmlns:p14="http://schemas.microsoft.com/office/powerpoint/2010/main" r:embed="rId3"/>
              </p:ext>
            </p:extLst>
          </p:nvPr>
        </p:nvPicPr>
        <p:blipFill>
          <a:blip r:embed="rId12"/>
          <a:stretch>
            <a:fillRect/>
          </a:stretch>
        </p:blipFill>
        <p:spPr>
          <a:xfrm>
            <a:off x="3736231" y="3717595"/>
            <a:ext cx="5422502" cy="3050157"/>
          </a:xfrm>
          <a:prstGeom prst="rect">
            <a:avLst/>
          </a:prstGeom>
        </p:spPr>
      </p:pic>
      <p:pic>
        <p:nvPicPr>
          <p:cNvPr id="17" name="Obrázek 16" descr="Obsah obrázku budova, plyn, opuštěné, zeď&#10;&#10;Popis byl vytvořen automaticky">
            <a:extLst>
              <a:ext uri="{FF2B5EF4-FFF2-40B4-BE49-F238E27FC236}">
                <a16:creationId xmlns:a16="http://schemas.microsoft.com/office/drawing/2014/main" id="{699C12F2-9F7E-E914-ABBB-0DF5991C759A}"/>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571095" y="996399"/>
            <a:ext cx="1560009" cy="2659425"/>
          </a:xfrm>
          <a:prstGeom prst="rect">
            <a:avLst/>
          </a:prstGeom>
        </p:spPr>
      </p:pic>
      <p:pic>
        <p:nvPicPr>
          <p:cNvPr id="2" name="20210524_111432_1_1">
            <a:hlinkClick r:id="" action="ppaction://media"/>
            <a:extLst>
              <a:ext uri="{FF2B5EF4-FFF2-40B4-BE49-F238E27FC236}">
                <a16:creationId xmlns:a16="http://schemas.microsoft.com/office/drawing/2014/main" id="{EA09EEA5-A63F-01F9-82CF-053068593F26}"/>
              </a:ext>
            </a:extLst>
          </p:cNvPr>
          <p:cNvPicPr>
            <a:picLocks noChangeAspect="1"/>
          </p:cNvPicPr>
          <p:nvPr>
            <a:videoFile r:link="rId6"/>
            <p:extLst>
              <p:ext uri="{DAA4B4D4-6D71-4841-9C94-3DE7FCFB9230}">
                <p14:media xmlns:p14="http://schemas.microsoft.com/office/powerpoint/2010/main" r:embed="rId5"/>
              </p:ext>
            </p:extLst>
          </p:nvPr>
        </p:nvPicPr>
        <p:blipFill>
          <a:blip r:embed="rId14"/>
          <a:stretch>
            <a:fillRect/>
          </a:stretch>
        </p:blipFill>
        <p:spPr>
          <a:xfrm>
            <a:off x="9479515" y="1012267"/>
            <a:ext cx="2656325" cy="5814507"/>
          </a:xfrm>
          <a:prstGeom prst="roundRect">
            <a:avLst>
              <a:gd name="adj" fmla="val 5439"/>
            </a:avLst>
          </a:prstGeom>
          <a:ln>
            <a:noFill/>
          </a:ln>
          <a:effectLst>
            <a:innerShdw blurRad="114300" dist="50800">
              <a:srgbClr val="000000">
                <a:alpha val="0"/>
              </a:srgbClr>
            </a:innerShdw>
          </a:effectLst>
        </p:spPr>
      </p:pic>
      <p:pic>
        <p:nvPicPr>
          <p:cNvPr id="5" name="Obrázek 4" descr="Obsah obrázku Písmo, logo, Grafika, symbol&#10;&#10;Popis byl vytvořen automaticky">
            <a:extLst>
              <a:ext uri="{FF2B5EF4-FFF2-40B4-BE49-F238E27FC236}">
                <a16:creationId xmlns:a16="http://schemas.microsoft.com/office/drawing/2014/main" id="{2035ABA0-FB68-220A-0E77-DE92DA245EE9}"/>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928178" y="109644"/>
            <a:ext cx="1090800" cy="540871"/>
          </a:xfrm>
          <a:prstGeom prst="rect">
            <a:avLst/>
          </a:prstGeom>
        </p:spPr>
      </p:pic>
    </p:spTree>
    <p:extLst>
      <p:ext uri="{BB962C8B-B14F-4D97-AF65-F5344CB8AC3E}">
        <p14:creationId xmlns:p14="http://schemas.microsoft.com/office/powerpoint/2010/main" val="1081273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43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56341" fill="hold"/>
                                        <p:tgtEl>
                                          <p:spTgt spid="12"/>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411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10"/>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10"/>
                                        </p:tgtEl>
                                      </p:cBhvr>
                                    </p:cmd>
                                  </p:childTnLst>
                                </p:cTn>
                              </p:par>
                            </p:childTnLst>
                          </p:cTn>
                        </p:par>
                      </p:childTnLst>
                    </p:cTn>
                  </p:par>
                </p:childTnLst>
              </p:cTn>
              <p:nextCondLst>
                <p:cond evt="onClick" delay="0">
                  <p:tgtEl>
                    <p:spTgt spid="10"/>
                  </p:tgtEl>
                </p:cond>
              </p:nextCondLst>
            </p:seq>
            <p:video>
              <p:cMediaNode vol="80000">
                <p:cTn id="20" fill="hold" display="0">
                  <p:stCondLst>
                    <p:cond delay="indefinite"/>
                  </p:stCondLst>
                </p:cTn>
                <p:tgtEl>
                  <p:spTgt spid="10"/>
                </p:tgtEl>
              </p:cMediaNode>
            </p:video>
            <p:video>
              <p:cMediaNode vol="80000" mute="1">
                <p:cTn id="21" fill="hold" display="0">
                  <p:stCondLst>
                    <p:cond delay="indefinite"/>
                  </p:stCondLst>
                </p:cTn>
                <p:tgtEl>
                  <p:spTgt spid="12"/>
                </p:tgtEl>
              </p:cMediaNode>
            </p:video>
            <p:seq concurrent="1" nextAc="seek">
              <p:cTn id="22" restart="whenNotActive" fill="hold" evtFilter="cancelBubble" nodeType="interactiveSeq">
                <p:stCondLst>
                  <p:cond evt="onClick" delay="0">
                    <p:tgtEl>
                      <p:spTgt spid="12"/>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12"/>
                                        </p:tgtEl>
                                      </p:cBhvr>
                                    </p:cmd>
                                  </p:childTnLst>
                                </p:cTn>
                              </p:par>
                            </p:childTnLst>
                          </p:cTn>
                        </p:par>
                      </p:childTnLst>
                    </p:cTn>
                  </p:par>
                </p:childTnLst>
              </p:cTn>
              <p:nextCondLst>
                <p:cond evt="onClick" delay="0">
                  <p:tgtEl>
                    <p:spTgt spid="12"/>
                  </p:tgtEl>
                </p:cond>
              </p:nextCondLst>
            </p:seq>
            <p:seq concurrent="1" nextAc="seek">
              <p:cTn id="27" restart="whenNotActive" fill="hold" evtFilter="cancelBubble" nodeType="interactiveSeq">
                <p:stCondLst>
                  <p:cond evt="onClick" delay="0">
                    <p:tgtEl>
                      <p:spTgt spid="2"/>
                    </p:tgtEl>
                  </p:cond>
                </p:stCondLst>
                <p:endSync evt="end" delay="0">
                  <p:rtn val="all"/>
                </p:endSync>
                <p:childTnLst>
                  <p:par>
                    <p:cTn id="28" fill="hold">
                      <p:stCondLst>
                        <p:cond delay="0"/>
                      </p:stCondLst>
                      <p:childTnLst>
                        <p:par>
                          <p:cTn id="29" fill="hold">
                            <p:stCondLst>
                              <p:cond delay="0"/>
                            </p:stCondLst>
                            <p:childTnLst>
                              <p:par>
                                <p:cTn id="30" presetID="2" presetClass="mediacall" presetSubtype="0" fill="hold" nodeType="clickEffect">
                                  <p:stCondLst>
                                    <p:cond delay="0"/>
                                  </p:stCondLst>
                                  <p:childTnLst>
                                    <p:cmd type="call" cmd="togglePause">
                                      <p:cBhvr>
                                        <p:cTn id="31" dur="1" fill="hold"/>
                                        <p:tgtEl>
                                          <p:spTgt spid="2"/>
                                        </p:tgtEl>
                                      </p:cBhvr>
                                    </p:cmd>
                                  </p:childTnLst>
                                </p:cTn>
                              </p:par>
                            </p:childTnLst>
                          </p:cTn>
                        </p:par>
                      </p:childTnLst>
                    </p:cTn>
                  </p:par>
                </p:childTnLst>
              </p:cTn>
              <p:nextCondLst>
                <p:cond evt="onClick" delay="0">
                  <p:tgtEl>
                    <p:spTgt spid="2"/>
                  </p:tgtEl>
                </p:cond>
              </p:nextCondLst>
            </p:seq>
            <p:video>
              <p:cMediaNode vol="39394">
                <p:cTn id="32" fill="hold" display="0">
                  <p:stCondLst>
                    <p:cond delay="indefinite"/>
                  </p:stCondLst>
                </p:cTn>
                <p:tgtEl>
                  <p:spTgt spid="2"/>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a:extLst>
              <a:ext uri="{FF2B5EF4-FFF2-40B4-BE49-F238E27FC236}">
                <a16:creationId xmlns:a16="http://schemas.microsoft.com/office/drawing/2014/main" id="{1121CB41-71D6-4C9C-9C22-A13704E340AE}"/>
              </a:ext>
            </a:extLst>
          </p:cNvPr>
          <p:cNvSpPr/>
          <p:nvPr/>
        </p:nvSpPr>
        <p:spPr>
          <a:xfrm>
            <a:off x="0" y="726577"/>
            <a:ext cx="12192000" cy="87887"/>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solidFill>
                <a:schemeClr val="bg1"/>
              </a:solidFill>
            </a:endParaRPr>
          </a:p>
        </p:txBody>
      </p:sp>
      <p:sp>
        <p:nvSpPr>
          <p:cNvPr id="18" name="TextovéPole 17">
            <a:extLst>
              <a:ext uri="{FF2B5EF4-FFF2-40B4-BE49-F238E27FC236}">
                <a16:creationId xmlns:a16="http://schemas.microsoft.com/office/drawing/2014/main" id="{37A8AC33-85FE-2CDA-4957-8B44657B131B}"/>
              </a:ext>
            </a:extLst>
          </p:cNvPr>
          <p:cNvSpPr txBox="1"/>
          <p:nvPr/>
        </p:nvSpPr>
        <p:spPr>
          <a:xfrm>
            <a:off x="434297" y="238603"/>
            <a:ext cx="10579555" cy="338554"/>
          </a:xfrm>
          <a:prstGeom prst="rect">
            <a:avLst/>
          </a:prstGeom>
          <a:noFill/>
        </p:spPr>
        <p:txBody>
          <a:bodyPr wrap="square" rtlCol="0">
            <a:spAutoFit/>
          </a:bodyPr>
          <a:lstStyle/>
          <a:p>
            <a:r>
              <a:rPr lang="cs-CZ" sz="1600" b="1" dirty="0"/>
              <a:t>Popis zařízení ASES - Lokální detekce požáru s okamžitým hašením 24 hodin bez obsluhy</a:t>
            </a:r>
          </a:p>
        </p:txBody>
      </p:sp>
      <p:sp>
        <p:nvSpPr>
          <p:cNvPr id="23" name="Obdélník 22">
            <a:extLst>
              <a:ext uri="{FF2B5EF4-FFF2-40B4-BE49-F238E27FC236}">
                <a16:creationId xmlns:a16="http://schemas.microsoft.com/office/drawing/2014/main" id="{C2CE07D7-EDB7-B07B-3FCB-F65776E1ACB4}"/>
              </a:ext>
            </a:extLst>
          </p:cNvPr>
          <p:cNvSpPr/>
          <p:nvPr/>
        </p:nvSpPr>
        <p:spPr>
          <a:xfrm>
            <a:off x="0" y="6633045"/>
            <a:ext cx="12192000" cy="22495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solidFill>
                <a:schemeClr val="bg1"/>
              </a:solidFill>
            </a:endParaRPr>
          </a:p>
        </p:txBody>
      </p:sp>
      <p:sp>
        <p:nvSpPr>
          <p:cNvPr id="24" name="TextovéPole 23">
            <a:extLst>
              <a:ext uri="{FF2B5EF4-FFF2-40B4-BE49-F238E27FC236}">
                <a16:creationId xmlns:a16="http://schemas.microsoft.com/office/drawing/2014/main" id="{349188A1-8CD1-0D14-2414-06E284A084E1}"/>
              </a:ext>
            </a:extLst>
          </p:cNvPr>
          <p:cNvSpPr txBox="1"/>
          <p:nvPr/>
        </p:nvSpPr>
        <p:spPr>
          <a:xfrm>
            <a:off x="11564193" y="6620832"/>
            <a:ext cx="521297" cy="246221"/>
          </a:xfrm>
          <a:prstGeom prst="rect">
            <a:avLst/>
          </a:prstGeom>
          <a:noFill/>
        </p:spPr>
        <p:txBody>
          <a:bodyPr wrap="none" rtlCol="0">
            <a:spAutoFit/>
          </a:bodyPr>
          <a:lstStyle/>
          <a:p>
            <a:r>
              <a:rPr lang="cs-CZ" sz="1000" i="1" dirty="0">
                <a:solidFill>
                  <a:schemeClr val="bg1"/>
                </a:solidFill>
              </a:rPr>
              <a:t>interní</a:t>
            </a:r>
          </a:p>
        </p:txBody>
      </p:sp>
      <p:pic>
        <p:nvPicPr>
          <p:cNvPr id="5" name="APP IoT bílé">
            <a:hlinkClick r:id="" action="ppaction://media"/>
            <a:extLst>
              <a:ext uri="{FF2B5EF4-FFF2-40B4-BE49-F238E27FC236}">
                <a16:creationId xmlns:a16="http://schemas.microsoft.com/office/drawing/2014/main" id="{5F3C5A14-2516-3324-2E41-565A3A6B4CE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348959" y="1123131"/>
            <a:ext cx="2918832" cy="5189034"/>
          </a:xfrm>
          <a:prstGeom prst="rect">
            <a:avLst/>
          </a:prstGeom>
        </p:spPr>
      </p:pic>
      <p:pic>
        <p:nvPicPr>
          <p:cNvPr id="2" name="Obrázek 1" descr="Obsah obrázku text, červená, design&#10;&#10;Popis byl vytvořen automaticky">
            <a:extLst>
              <a:ext uri="{FF2B5EF4-FFF2-40B4-BE49-F238E27FC236}">
                <a16:creationId xmlns:a16="http://schemas.microsoft.com/office/drawing/2014/main" id="{909A5F63-A21F-10C1-BF5F-A5915B5C71C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0037" y="1828822"/>
            <a:ext cx="1664911" cy="2541368"/>
          </a:xfrm>
          <a:prstGeom prst="rect">
            <a:avLst/>
          </a:prstGeom>
          <a:ln>
            <a:noFill/>
          </a:ln>
          <a:effectLst>
            <a:outerShdw blurRad="292100" dist="139700" dir="2700000" algn="tl" rotWithShape="0">
              <a:srgbClr val="333333">
                <a:alpha val="65000"/>
              </a:srgbClr>
            </a:outerShdw>
          </a:effectLst>
        </p:spPr>
      </p:pic>
      <p:pic>
        <p:nvPicPr>
          <p:cNvPr id="4" name="Obrázek 3" descr="Obsah obrázku text, snímek obrazovky, logo, grafický design&#10;&#10;Popis byl vytvořen automaticky">
            <a:extLst>
              <a:ext uri="{FF2B5EF4-FFF2-40B4-BE49-F238E27FC236}">
                <a16:creationId xmlns:a16="http://schemas.microsoft.com/office/drawing/2014/main" id="{A7BDED3A-DAA0-7BB3-92EE-64CD22E236C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63670" y="3216360"/>
            <a:ext cx="1040430" cy="1234364"/>
          </a:xfrm>
          <a:prstGeom prst="rect">
            <a:avLst/>
          </a:prstGeom>
          <a:ln>
            <a:noFill/>
          </a:ln>
          <a:effectLst>
            <a:outerShdw blurRad="292100" dist="139700" dir="2700000" algn="tl" rotWithShape="0">
              <a:srgbClr val="333333">
                <a:alpha val="65000"/>
              </a:srgbClr>
            </a:outerShdw>
          </a:effectLst>
        </p:spPr>
      </p:pic>
      <p:pic>
        <p:nvPicPr>
          <p:cNvPr id="6" name="Obrázek 5" descr="Obsah obrázku text, červená&#10;&#10;Popis byl vytvořen automaticky">
            <a:extLst>
              <a:ext uri="{FF2B5EF4-FFF2-40B4-BE49-F238E27FC236}">
                <a16:creationId xmlns:a16="http://schemas.microsoft.com/office/drawing/2014/main" id="{E6E95742-345F-7917-FE78-4EBD8CF8D5C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87305" y="3576251"/>
            <a:ext cx="1324934" cy="1612304"/>
          </a:xfrm>
          <a:prstGeom prst="rect">
            <a:avLst/>
          </a:prstGeom>
          <a:ln>
            <a:noFill/>
          </a:ln>
          <a:effectLst>
            <a:outerShdw blurRad="292100" dist="139700" dir="2700000" algn="tl" rotWithShape="0">
              <a:srgbClr val="333333">
                <a:alpha val="65000"/>
              </a:srgbClr>
            </a:outerShdw>
          </a:effectLst>
        </p:spPr>
      </p:pic>
      <p:pic>
        <p:nvPicPr>
          <p:cNvPr id="7" name="Obrázek 6" descr="Obsah obrázku text, červená&#10;&#10;Popis byl vytvořen automaticky">
            <a:extLst>
              <a:ext uri="{FF2B5EF4-FFF2-40B4-BE49-F238E27FC236}">
                <a16:creationId xmlns:a16="http://schemas.microsoft.com/office/drawing/2014/main" id="{C30FEC2C-1FB1-E778-CC3A-831412859F7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312239" y="4500469"/>
            <a:ext cx="1109815" cy="849153"/>
          </a:xfrm>
          <a:prstGeom prst="rect">
            <a:avLst/>
          </a:prstGeom>
          <a:ln>
            <a:noFill/>
          </a:ln>
          <a:effectLst>
            <a:outerShdw blurRad="292100" dist="139700" dir="2700000" algn="tl" rotWithShape="0">
              <a:srgbClr val="333333">
                <a:alpha val="65000"/>
              </a:srgbClr>
            </a:outerShdw>
          </a:effectLst>
        </p:spPr>
      </p:pic>
      <p:sp>
        <p:nvSpPr>
          <p:cNvPr id="11" name="TextovéPole 10">
            <a:extLst>
              <a:ext uri="{FF2B5EF4-FFF2-40B4-BE49-F238E27FC236}">
                <a16:creationId xmlns:a16="http://schemas.microsoft.com/office/drawing/2014/main" id="{D6D051AF-41B4-2F41-9649-428CCAA3A6DB}"/>
              </a:ext>
            </a:extLst>
          </p:cNvPr>
          <p:cNvSpPr txBox="1"/>
          <p:nvPr/>
        </p:nvSpPr>
        <p:spPr>
          <a:xfrm>
            <a:off x="7345082" y="1327754"/>
            <a:ext cx="4338918" cy="5355312"/>
          </a:xfrm>
          <a:prstGeom prst="rect">
            <a:avLst/>
          </a:prstGeom>
          <a:noFill/>
        </p:spPr>
        <p:txBody>
          <a:bodyPr wrap="square">
            <a:spAutoFit/>
          </a:bodyPr>
          <a:lstStyle/>
          <a:p>
            <a:r>
              <a:rPr lang="cs-CZ" b="1" dirty="0">
                <a:latin typeface="Calibri" panose="020F0502020204030204" pitchFamily="34" charset="0"/>
                <a:ea typeface="Calibri" panose="020F0502020204030204" pitchFamily="34" charset="0"/>
                <a:cs typeface="Calibri" panose="020F0502020204030204" pitchFamily="34" charset="0"/>
              </a:rPr>
              <a:t>Dálkově monitoruje 24/7:</a:t>
            </a:r>
            <a:br>
              <a:rPr lang="cs-CZ" b="1" dirty="0">
                <a:latin typeface="Calibri" panose="020F0502020204030204" pitchFamily="34" charset="0"/>
                <a:ea typeface="Calibri" panose="020F0502020204030204" pitchFamily="34" charset="0"/>
                <a:cs typeface="Calibri" panose="020F0502020204030204" pitchFamily="34" charset="0"/>
              </a:rPr>
            </a:br>
            <a:endParaRPr lang="cs-CZ" sz="18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cs-CZ" dirty="0">
                <a:latin typeface="Calibri" panose="020F0502020204030204" pitchFamily="34" charset="0"/>
                <a:ea typeface="Calibri" panose="020F0502020204030204" pitchFamily="34" charset="0"/>
                <a:cs typeface="Calibri" panose="020F0502020204030204" pitchFamily="34" charset="0"/>
              </a:rPr>
              <a:t>Aktivaci systému v případě požáru</a:t>
            </a:r>
          </a:p>
          <a:p>
            <a:pPr marL="285750" indent="-285750">
              <a:buFont typeface="Arial" panose="020B0604020202020204" pitchFamily="34" charset="0"/>
              <a:buChar char="•"/>
            </a:pPr>
            <a:r>
              <a:rPr lang="cs-CZ" sz="1800" dirty="0">
                <a:latin typeface="Calibri" panose="020F0502020204030204" pitchFamily="34" charset="0"/>
                <a:ea typeface="Calibri" panose="020F0502020204030204" pitchFamily="34" charset="0"/>
                <a:cs typeface="Calibri" panose="020F0502020204030204" pitchFamily="34" charset="0"/>
              </a:rPr>
              <a:t>Teplotu v rozváděč</a:t>
            </a:r>
            <a:r>
              <a:rPr lang="cs-CZ" dirty="0">
                <a:latin typeface="Calibri" panose="020F0502020204030204" pitchFamily="34" charset="0"/>
                <a:ea typeface="Calibri" panose="020F0502020204030204" pitchFamily="34" charset="0"/>
                <a:cs typeface="Calibri" panose="020F0502020204030204" pitchFamily="34" charset="0"/>
              </a:rPr>
              <a:t>i</a:t>
            </a:r>
          </a:p>
          <a:p>
            <a:pPr marL="285750" indent="-285750">
              <a:buFont typeface="Arial" panose="020B0604020202020204" pitchFamily="34" charset="0"/>
              <a:buChar char="•"/>
            </a:pPr>
            <a:r>
              <a:rPr lang="cs-CZ" sz="1800" dirty="0">
                <a:latin typeface="Calibri" panose="020F0502020204030204" pitchFamily="34" charset="0"/>
                <a:ea typeface="Calibri" panose="020F0502020204030204" pitchFamily="34" charset="0"/>
                <a:cs typeface="Calibri" panose="020F0502020204030204" pitchFamily="34" charset="0"/>
              </a:rPr>
              <a:t>Vlhkost v rozváděči</a:t>
            </a:r>
          </a:p>
          <a:p>
            <a:pPr marL="285750" indent="-285750">
              <a:buFont typeface="Arial" panose="020B0604020202020204" pitchFamily="34" charset="0"/>
              <a:buChar char="•"/>
            </a:pPr>
            <a:r>
              <a:rPr lang="cs-CZ" sz="1800" dirty="0">
                <a:latin typeface="Calibri" panose="020F0502020204030204" pitchFamily="34" charset="0"/>
                <a:ea typeface="Calibri" panose="020F0502020204030204" pitchFamily="34" charset="0"/>
                <a:cs typeface="Calibri" panose="020F0502020204030204" pitchFamily="34" charset="0"/>
              </a:rPr>
              <a:t>Připojení konektorů</a:t>
            </a:r>
          </a:p>
          <a:p>
            <a:pPr marL="285750" indent="-285750">
              <a:buFont typeface="Arial" panose="020B0604020202020204" pitchFamily="34" charset="0"/>
              <a:buChar char="•"/>
            </a:pPr>
            <a:r>
              <a:rPr lang="cs-CZ" dirty="0">
                <a:latin typeface="Calibri" panose="020F0502020204030204" pitchFamily="34" charset="0"/>
                <a:ea typeface="Calibri" panose="020F0502020204030204" pitchFamily="34" charset="0"/>
                <a:cs typeface="Calibri" panose="020F0502020204030204" pitchFamily="34" charset="0"/>
              </a:rPr>
              <a:t>Kapacitu baterie</a:t>
            </a:r>
          </a:p>
          <a:p>
            <a:pPr marL="285750" indent="-285750">
              <a:buFont typeface="Arial" panose="020B0604020202020204" pitchFamily="34" charset="0"/>
              <a:buChar char="•"/>
            </a:pPr>
            <a:r>
              <a:rPr lang="cs-CZ" sz="1800" dirty="0">
                <a:latin typeface="Calibri" panose="020F0502020204030204" pitchFamily="34" charset="0"/>
                <a:ea typeface="Calibri" panose="020F0502020204030204" pitchFamily="34" charset="0"/>
                <a:cs typeface="Calibri" panose="020F0502020204030204" pitchFamily="34" charset="0"/>
              </a:rPr>
              <a:t>Stav hasiva v zásobníku</a:t>
            </a:r>
          </a:p>
          <a:p>
            <a:pPr marL="285750" indent="-285750">
              <a:buFont typeface="Arial" panose="020B0604020202020204" pitchFamily="34" charset="0"/>
              <a:buChar char="•"/>
            </a:pPr>
            <a:r>
              <a:rPr lang="cs-CZ" sz="1800" dirty="0">
                <a:latin typeface="Calibri" panose="020F0502020204030204" pitchFamily="34" charset="0"/>
                <a:ea typeface="Calibri" panose="020F0502020204030204" pitchFamily="34" charset="0"/>
                <a:cs typeface="Calibri" panose="020F0502020204030204" pitchFamily="34" charset="0"/>
              </a:rPr>
              <a:t>Připojení detektorů ke konektoru</a:t>
            </a:r>
          </a:p>
          <a:p>
            <a:pPr marL="285750" indent="-285750">
              <a:buFont typeface="Arial" panose="020B0604020202020204" pitchFamily="34" charset="0"/>
              <a:buChar char="•"/>
            </a:pPr>
            <a:r>
              <a:rPr lang="cs-CZ" sz="1800" dirty="0">
                <a:latin typeface="Calibri" panose="020F0502020204030204" pitchFamily="34" charset="0"/>
                <a:ea typeface="Calibri" panose="020F0502020204030204" pitchFamily="34" charset="0"/>
                <a:cs typeface="Calibri" panose="020F0502020204030204" pitchFamily="34" charset="0"/>
              </a:rPr>
              <a:t>Dveřní kontakt v případě otevřených dveří</a:t>
            </a:r>
          </a:p>
          <a:p>
            <a:pPr marL="285750" indent="-285750">
              <a:buFont typeface="Arial" panose="020B0604020202020204" pitchFamily="34" charset="0"/>
              <a:buChar char="•"/>
            </a:pPr>
            <a:r>
              <a:rPr lang="cs-CZ" sz="1800" dirty="0">
                <a:latin typeface="Calibri" panose="020F0502020204030204" pitchFamily="34" charset="0"/>
                <a:ea typeface="Calibri" panose="020F0502020204030204" pitchFamily="34" charset="0"/>
                <a:cs typeface="Calibri" panose="020F0502020204030204" pitchFamily="34" charset="0"/>
              </a:rPr>
              <a:t>Umístění systému v rozváděči (GPS)</a:t>
            </a:r>
          </a:p>
          <a:p>
            <a:r>
              <a:rPr lang="cs-CZ" sz="1800" dirty="0">
                <a:latin typeface="Calibri" panose="020F0502020204030204" pitchFamily="34" charset="0"/>
                <a:ea typeface="Calibri" panose="020F0502020204030204" pitchFamily="34" charset="0"/>
                <a:cs typeface="Calibri" panose="020F0502020204030204" pitchFamily="34" charset="0"/>
              </a:rPr>
              <a:t>     </a:t>
            </a:r>
            <a:r>
              <a:rPr lang="cs-CZ" sz="1800" b="1" dirty="0">
                <a:latin typeface="Calibri" panose="020F0502020204030204" pitchFamily="34" charset="0"/>
                <a:ea typeface="Calibri" panose="020F0502020204030204" pitchFamily="34" charset="0"/>
                <a:cs typeface="Calibri" panose="020F0502020204030204" pitchFamily="34" charset="0"/>
              </a:rPr>
              <a:t>Elektronicky eviduje</a:t>
            </a:r>
          </a:p>
          <a:p>
            <a:pPr marL="285750" indent="-285750">
              <a:buFont typeface="Arial" panose="020B0604020202020204" pitchFamily="34" charset="0"/>
              <a:buChar char="•"/>
            </a:pPr>
            <a:r>
              <a:rPr lang="cs-CZ" sz="1800" dirty="0">
                <a:latin typeface="Calibri" panose="020F0502020204030204" pitchFamily="34" charset="0"/>
                <a:ea typeface="Calibri" panose="020F0502020204030204" pitchFamily="34" charset="0"/>
                <a:cs typeface="Calibri" panose="020F0502020204030204" pitchFamily="34" charset="0"/>
              </a:rPr>
              <a:t>Doklad o instalaci</a:t>
            </a:r>
          </a:p>
          <a:p>
            <a:pPr marL="285750" indent="-285750">
              <a:buFont typeface="Arial" panose="020B0604020202020204" pitchFamily="34" charset="0"/>
              <a:buChar char="•"/>
            </a:pPr>
            <a:r>
              <a:rPr lang="cs-CZ" sz="1800" dirty="0">
                <a:latin typeface="Calibri" panose="020F0502020204030204" pitchFamily="34" charset="0"/>
                <a:ea typeface="Calibri" panose="020F0502020204030204" pitchFamily="34" charset="0"/>
                <a:cs typeface="Calibri" panose="020F0502020204030204" pitchFamily="34" charset="0"/>
              </a:rPr>
              <a:t>Doklad o umístění ve stavbě</a:t>
            </a:r>
          </a:p>
          <a:p>
            <a:pPr marL="285750" indent="-285750">
              <a:buFont typeface="Arial" panose="020B0604020202020204" pitchFamily="34" charset="0"/>
              <a:buChar char="•"/>
            </a:pPr>
            <a:r>
              <a:rPr lang="cs-CZ" dirty="0">
                <a:latin typeface="Calibri" panose="020F0502020204030204" pitchFamily="34" charset="0"/>
                <a:ea typeface="Calibri" panose="020F0502020204030204" pitchFamily="34" charset="0"/>
                <a:cs typeface="Calibri" panose="020F0502020204030204" pitchFamily="34" charset="0"/>
              </a:rPr>
              <a:t>Doklad o funkční zkoušce</a:t>
            </a:r>
          </a:p>
          <a:p>
            <a:pPr marL="285750" indent="-285750">
              <a:buFont typeface="Arial" panose="020B0604020202020204" pitchFamily="34" charset="0"/>
              <a:buChar char="•"/>
            </a:pPr>
            <a:r>
              <a:rPr lang="cs-CZ" sz="1800" dirty="0">
                <a:latin typeface="Calibri" panose="020F0502020204030204" pitchFamily="34" charset="0"/>
                <a:ea typeface="Calibri" panose="020F0502020204030204" pitchFamily="34" charset="0"/>
                <a:cs typeface="Calibri" panose="020F0502020204030204" pitchFamily="34" charset="0"/>
              </a:rPr>
              <a:t>Doklad o kontrole provozuschopnosti PBZ</a:t>
            </a:r>
            <a:br>
              <a:rPr lang="cs-CZ" sz="1800" dirty="0">
                <a:latin typeface="Calibri" panose="020F0502020204030204" pitchFamily="34" charset="0"/>
                <a:ea typeface="Calibri" panose="020F0502020204030204" pitchFamily="34" charset="0"/>
                <a:cs typeface="Calibri" panose="020F0502020204030204" pitchFamily="34" charset="0"/>
              </a:rPr>
            </a:br>
            <a:endParaRPr lang="cs-CZ" sz="18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cs-CZ" sz="1800" dirty="0">
              <a:latin typeface="Calibri" panose="020F0502020204030204" pitchFamily="34" charset="0"/>
              <a:ea typeface="Calibri" panose="020F0502020204030204" pitchFamily="34" charset="0"/>
              <a:cs typeface="Calibri" panose="020F0502020204030204" pitchFamily="34" charset="0"/>
            </a:endParaRPr>
          </a:p>
        </p:txBody>
      </p:sp>
      <p:sp>
        <p:nvSpPr>
          <p:cNvPr id="14" name="TextovéPole 13">
            <a:extLst>
              <a:ext uri="{FF2B5EF4-FFF2-40B4-BE49-F238E27FC236}">
                <a16:creationId xmlns:a16="http://schemas.microsoft.com/office/drawing/2014/main" id="{262EEDB6-6E58-B9C2-7E1D-24E2EC852060}"/>
              </a:ext>
            </a:extLst>
          </p:cNvPr>
          <p:cNvSpPr txBox="1"/>
          <p:nvPr/>
        </p:nvSpPr>
        <p:spPr>
          <a:xfrm>
            <a:off x="434297" y="1010457"/>
            <a:ext cx="2822879" cy="646331"/>
          </a:xfrm>
          <a:prstGeom prst="rect">
            <a:avLst/>
          </a:prstGeom>
          <a:noFill/>
        </p:spPr>
        <p:txBody>
          <a:bodyPr wrap="square">
            <a:spAutoFit/>
          </a:bodyPr>
          <a:lstStyle/>
          <a:p>
            <a:r>
              <a:rPr lang="cs-CZ" b="1" dirty="0">
                <a:latin typeface="Calibri" panose="020F0502020204030204" pitchFamily="34" charset="0"/>
                <a:ea typeface="Calibri" panose="020F0502020204030204" pitchFamily="34" charset="0"/>
                <a:cs typeface="Calibri" panose="020F0502020204030204" pitchFamily="34" charset="0"/>
              </a:rPr>
              <a:t>ASES DATVS </a:t>
            </a:r>
            <a:r>
              <a:rPr lang="cs-CZ" b="1" dirty="0" err="1">
                <a:latin typeface="Calibri" panose="020F0502020204030204" pitchFamily="34" charset="0"/>
                <a:ea typeface="Calibri" panose="020F0502020204030204" pitchFamily="34" charset="0"/>
                <a:cs typeface="Calibri" panose="020F0502020204030204" pitchFamily="34" charset="0"/>
              </a:rPr>
              <a:t>IoT</a:t>
            </a:r>
            <a:endParaRPr lang="cs-CZ" b="1" dirty="0">
              <a:latin typeface="Calibri" panose="020F0502020204030204" pitchFamily="34" charset="0"/>
              <a:ea typeface="Calibri" panose="020F0502020204030204" pitchFamily="34" charset="0"/>
              <a:cs typeface="Calibri" panose="020F0502020204030204" pitchFamily="34" charset="0"/>
            </a:endParaRPr>
          </a:p>
          <a:p>
            <a:r>
              <a:rPr lang="cs-CZ" b="1" dirty="0">
                <a:latin typeface="Calibri" panose="020F0502020204030204" pitchFamily="34" charset="0"/>
                <a:ea typeface="Calibri" panose="020F0502020204030204" pitchFamily="34" charset="0"/>
                <a:cs typeface="Calibri" panose="020F0502020204030204" pitchFamily="34" charset="0"/>
              </a:rPr>
              <a:t>ASES MOBILE </a:t>
            </a:r>
            <a:r>
              <a:rPr lang="cs-CZ" b="1" dirty="0" err="1">
                <a:latin typeface="Calibri" panose="020F0502020204030204" pitchFamily="34" charset="0"/>
                <a:ea typeface="Calibri" panose="020F0502020204030204" pitchFamily="34" charset="0"/>
                <a:cs typeface="Calibri" panose="020F0502020204030204" pitchFamily="34" charset="0"/>
              </a:rPr>
              <a:t>IoT</a:t>
            </a:r>
            <a:endParaRPr lang="cs-CZ" b="1" dirty="0">
              <a:latin typeface="Calibri" panose="020F0502020204030204" pitchFamily="34" charset="0"/>
              <a:ea typeface="Calibri" panose="020F0502020204030204" pitchFamily="34" charset="0"/>
              <a:cs typeface="Calibri" panose="020F0502020204030204" pitchFamily="34" charset="0"/>
            </a:endParaRPr>
          </a:p>
        </p:txBody>
      </p:sp>
      <p:pic>
        <p:nvPicPr>
          <p:cNvPr id="8" name="Obrázek 7" descr="Obsah obrázku Písmo, logo, Grafika, symbol&#10;&#10;Popis byl vytvořen automaticky">
            <a:extLst>
              <a:ext uri="{FF2B5EF4-FFF2-40B4-BE49-F238E27FC236}">
                <a16:creationId xmlns:a16="http://schemas.microsoft.com/office/drawing/2014/main" id="{A6479197-3F07-1027-5947-CC4E25F82C0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928178" y="109644"/>
            <a:ext cx="1090800" cy="540871"/>
          </a:xfrm>
          <a:prstGeom prst="rect">
            <a:avLst/>
          </a:prstGeom>
        </p:spPr>
      </p:pic>
    </p:spTree>
    <p:extLst>
      <p:ext uri="{BB962C8B-B14F-4D97-AF65-F5344CB8AC3E}">
        <p14:creationId xmlns:p14="http://schemas.microsoft.com/office/powerpoint/2010/main" val="10033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0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D603E6-FCF7-437F-73C4-ABC0574BD8C6}"/>
            </a:ext>
          </a:extLst>
        </p:cNvPr>
        <p:cNvGrpSpPr/>
        <p:nvPr/>
      </p:nvGrpSpPr>
      <p:grpSpPr>
        <a:xfrm>
          <a:off x="0" y="0"/>
          <a:ext cx="0" cy="0"/>
          <a:chOff x="0" y="0"/>
          <a:chExt cx="0" cy="0"/>
        </a:xfrm>
      </p:grpSpPr>
      <p:sp>
        <p:nvSpPr>
          <p:cNvPr id="6" name="TextovéPole 5">
            <a:extLst>
              <a:ext uri="{FF2B5EF4-FFF2-40B4-BE49-F238E27FC236}">
                <a16:creationId xmlns:a16="http://schemas.microsoft.com/office/drawing/2014/main" id="{3D93B4A4-C435-BEC9-F74C-1E424D1D8FD9}"/>
              </a:ext>
            </a:extLst>
          </p:cNvPr>
          <p:cNvSpPr txBox="1"/>
          <p:nvPr/>
        </p:nvSpPr>
        <p:spPr>
          <a:xfrm>
            <a:off x="146766" y="171883"/>
            <a:ext cx="10091352" cy="369332"/>
          </a:xfrm>
          <a:prstGeom prst="rect">
            <a:avLst/>
          </a:prstGeom>
          <a:noFill/>
        </p:spPr>
        <p:txBody>
          <a:bodyPr wrap="square" rtlCol="0">
            <a:spAutoFit/>
          </a:bodyPr>
          <a:lstStyle/>
          <a:p>
            <a:r>
              <a:rPr lang="cs-CZ" sz="1800" b="1" dirty="0">
                <a:solidFill>
                  <a:srgbClr val="142142"/>
                </a:solidFill>
                <a:latin typeface="+mn-lt"/>
                <a:cs typeface="Arial" panose="020B0604020202020204" pitchFamily="34" charset="0"/>
              </a:rPr>
              <a:t>Příčiny požárů – podíl počtu požárů</a:t>
            </a:r>
            <a:endParaRPr lang="cs-CZ" b="1" dirty="0">
              <a:ea typeface="Calibri" panose="020F0502020204030204" pitchFamily="34" charset="0"/>
              <a:cs typeface="Calibri" panose="020F0502020204030204" pitchFamily="34" charset="0"/>
            </a:endParaRPr>
          </a:p>
        </p:txBody>
      </p:sp>
      <p:sp>
        <p:nvSpPr>
          <p:cNvPr id="3" name="Obdélník 2">
            <a:extLst>
              <a:ext uri="{FF2B5EF4-FFF2-40B4-BE49-F238E27FC236}">
                <a16:creationId xmlns:a16="http://schemas.microsoft.com/office/drawing/2014/main" id="{07FCE74F-04C6-86EE-579B-A01E4A2AC2F3}"/>
              </a:ext>
            </a:extLst>
          </p:cNvPr>
          <p:cNvSpPr/>
          <p:nvPr/>
        </p:nvSpPr>
        <p:spPr>
          <a:xfrm>
            <a:off x="0" y="726577"/>
            <a:ext cx="12192000" cy="17031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a typeface="Calibri" panose="020F0502020204030204" pitchFamily="34" charset="0"/>
              <a:cs typeface="Calibri" panose="020F0502020204030204" pitchFamily="34" charset="0"/>
            </a:endParaRPr>
          </a:p>
        </p:txBody>
      </p:sp>
      <p:pic>
        <p:nvPicPr>
          <p:cNvPr id="5" name="Obrázek 4" descr="Obsah obrázku Písmo, logo, Grafika, symbol&#10;&#10;Popis byl vytvořen automaticky">
            <a:extLst>
              <a:ext uri="{FF2B5EF4-FFF2-40B4-BE49-F238E27FC236}">
                <a16:creationId xmlns:a16="http://schemas.microsoft.com/office/drawing/2014/main" id="{74B61A60-9EB8-0035-ABE5-7F7BAEF692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28178" y="109644"/>
            <a:ext cx="1090800" cy="540871"/>
          </a:xfrm>
          <a:prstGeom prst="rect">
            <a:avLst/>
          </a:prstGeom>
        </p:spPr>
      </p:pic>
      <p:graphicFrame>
        <p:nvGraphicFramePr>
          <p:cNvPr id="7" name="Graf 6">
            <a:extLst>
              <a:ext uri="{FF2B5EF4-FFF2-40B4-BE49-F238E27FC236}">
                <a16:creationId xmlns:a16="http://schemas.microsoft.com/office/drawing/2014/main" id="{F18683BD-FE3D-39C7-23AD-D43D1E7FD753}"/>
              </a:ext>
            </a:extLst>
          </p:cNvPr>
          <p:cNvGraphicFramePr>
            <a:graphicFrameLocks/>
          </p:cNvGraphicFramePr>
          <p:nvPr/>
        </p:nvGraphicFramePr>
        <p:xfrm>
          <a:off x="465987" y="1629000"/>
          <a:ext cx="5400000" cy="360000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8" name="Graf 7">
            <a:extLst>
              <a:ext uri="{FF2B5EF4-FFF2-40B4-BE49-F238E27FC236}">
                <a16:creationId xmlns:a16="http://schemas.microsoft.com/office/drawing/2014/main" id="{3562184C-6075-B859-77A7-005C352750DE}"/>
              </a:ext>
            </a:extLst>
          </p:cNvPr>
          <p:cNvGraphicFramePr>
            <a:graphicFrameLocks/>
          </p:cNvGraphicFramePr>
          <p:nvPr/>
        </p:nvGraphicFramePr>
        <p:xfrm>
          <a:off x="6243090" y="1629000"/>
          <a:ext cx="5400000" cy="3600000"/>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2858012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a:extLst>
              <a:ext uri="{FF2B5EF4-FFF2-40B4-BE49-F238E27FC236}">
                <a16:creationId xmlns:a16="http://schemas.microsoft.com/office/drawing/2014/main" id="{A9CE7348-3B6D-45EB-9DAA-B9991E851AF0}"/>
              </a:ext>
            </a:extLst>
          </p:cNvPr>
          <p:cNvSpPr txBox="1"/>
          <p:nvPr/>
        </p:nvSpPr>
        <p:spPr>
          <a:xfrm>
            <a:off x="203171" y="213692"/>
            <a:ext cx="10091352" cy="369332"/>
          </a:xfrm>
          <a:prstGeom prst="rect">
            <a:avLst/>
          </a:prstGeom>
          <a:noFill/>
          <a:scene3d>
            <a:camera prst="orthographicFront"/>
            <a:lightRig rig="threePt" dir="t"/>
          </a:scene3d>
          <a:sp3d contourW="12700">
            <a:contourClr>
              <a:schemeClr val="bg1"/>
            </a:contourClr>
          </a:sp3d>
        </p:spPr>
        <p:txBody>
          <a:bodyPr wrap="square" rtlCol="0">
            <a:spAutoFit/>
          </a:bodyPr>
          <a:lstStyle/>
          <a:p>
            <a:r>
              <a:rPr lang="cs-CZ" b="1" dirty="0">
                <a:latin typeface="Calibri" panose="020F0502020204030204" pitchFamily="34" charset="0"/>
                <a:ea typeface="Calibri" panose="020F0502020204030204" pitchFamily="34" charset="0"/>
                <a:cs typeface="Calibri" panose="020F0502020204030204" pitchFamily="34" charset="0"/>
              </a:rPr>
              <a:t>Standard certifikací</a:t>
            </a:r>
          </a:p>
        </p:txBody>
      </p:sp>
      <p:sp>
        <p:nvSpPr>
          <p:cNvPr id="3" name="Obdélník 2">
            <a:extLst>
              <a:ext uri="{FF2B5EF4-FFF2-40B4-BE49-F238E27FC236}">
                <a16:creationId xmlns:a16="http://schemas.microsoft.com/office/drawing/2014/main" id="{1121CB41-71D6-4C9C-9C22-A13704E340AE}"/>
              </a:ext>
            </a:extLst>
          </p:cNvPr>
          <p:cNvSpPr/>
          <p:nvPr/>
        </p:nvSpPr>
        <p:spPr>
          <a:xfrm>
            <a:off x="0" y="726577"/>
            <a:ext cx="12192000" cy="17031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9" name="TextovéPole 48">
            <a:extLst>
              <a:ext uri="{FF2B5EF4-FFF2-40B4-BE49-F238E27FC236}">
                <a16:creationId xmlns:a16="http://schemas.microsoft.com/office/drawing/2014/main" id="{26FEC5E7-28BF-4FDE-B9F5-D6493F03B9D5}"/>
              </a:ext>
            </a:extLst>
          </p:cNvPr>
          <p:cNvSpPr txBox="1"/>
          <p:nvPr/>
        </p:nvSpPr>
        <p:spPr>
          <a:xfrm>
            <a:off x="203171" y="5312133"/>
            <a:ext cx="2651984" cy="369332"/>
          </a:xfrm>
          <a:prstGeom prst="rect">
            <a:avLst/>
          </a:prstGeom>
          <a:noFill/>
        </p:spPr>
        <p:txBody>
          <a:bodyPr wrap="square" rtlCol="0">
            <a:spAutoFit/>
          </a:bodyPr>
          <a:lstStyle/>
          <a:p>
            <a:r>
              <a:rPr lang="cs-CZ" b="1" dirty="0">
                <a:latin typeface="Calibri" panose="020F0502020204030204" pitchFamily="34" charset="0"/>
                <a:ea typeface="Calibri" panose="020F0502020204030204" pitchFamily="34" charset="0"/>
                <a:cs typeface="Calibri" panose="020F0502020204030204" pitchFamily="34" charset="0"/>
              </a:rPr>
              <a:t>Certifikace - systémová</a:t>
            </a:r>
          </a:p>
        </p:txBody>
      </p:sp>
      <p:sp>
        <p:nvSpPr>
          <p:cNvPr id="50" name="TextovéPole 49">
            <a:extLst>
              <a:ext uri="{FF2B5EF4-FFF2-40B4-BE49-F238E27FC236}">
                <a16:creationId xmlns:a16="http://schemas.microsoft.com/office/drawing/2014/main" id="{E3EAE7C1-6421-46C2-B473-92FFE9BC19E6}"/>
              </a:ext>
            </a:extLst>
          </p:cNvPr>
          <p:cNvSpPr txBox="1"/>
          <p:nvPr/>
        </p:nvSpPr>
        <p:spPr>
          <a:xfrm>
            <a:off x="211384" y="957601"/>
            <a:ext cx="2651984" cy="369332"/>
          </a:xfrm>
          <a:prstGeom prst="rect">
            <a:avLst/>
          </a:prstGeom>
          <a:noFill/>
        </p:spPr>
        <p:txBody>
          <a:bodyPr wrap="square" rtlCol="0">
            <a:spAutoFit/>
          </a:bodyPr>
          <a:lstStyle/>
          <a:p>
            <a:r>
              <a:rPr lang="cs-CZ" b="1" dirty="0">
                <a:latin typeface="Calibri" panose="020F0502020204030204" pitchFamily="34" charset="0"/>
                <a:ea typeface="Calibri" panose="020F0502020204030204" pitchFamily="34" charset="0"/>
                <a:cs typeface="Calibri" panose="020F0502020204030204" pitchFamily="34" charset="0"/>
              </a:rPr>
              <a:t>Certifikace - výrobková</a:t>
            </a:r>
          </a:p>
        </p:txBody>
      </p:sp>
      <p:sp>
        <p:nvSpPr>
          <p:cNvPr id="31" name="Obdélník 30">
            <a:extLst>
              <a:ext uri="{FF2B5EF4-FFF2-40B4-BE49-F238E27FC236}">
                <a16:creationId xmlns:a16="http://schemas.microsoft.com/office/drawing/2014/main" id="{99A769C2-31DC-462E-9040-F13BA660B2F0}"/>
              </a:ext>
            </a:extLst>
          </p:cNvPr>
          <p:cNvSpPr/>
          <p:nvPr/>
        </p:nvSpPr>
        <p:spPr>
          <a:xfrm>
            <a:off x="-157017" y="1343370"/>
            <a:ext cx="5111094" cy="3300904"/>
          </a:xfrm>
          <a:prstGeom prst="rect">
            <a:avLst/>
          </a:prstGeom>
        </p:spPr>
        <p:txBody>
          <a:bodyPr wrap="square">
            <a:spAutoFit/>
          </a:bodyPr>
          <a:lstStyle/>
          <a:p>
            <a:pPr lvl="0">
              <a:spcBef>
                <a:spcPts val="300"/>
              </a:spcBef>
            </a:pPr>
            <a:r>
              <a:rPr lang="cs-CZ" sz="1400" dirty="0">
                <a:latin typeface="Calibri" panose="020F0502020204030204" pitchFamily="34" charset="0"/>
                <a:ea typeface="Calibri" panose="020F0502020204030204" pitchFamily="34" charset="0"/>
                <a:cs typeface="Calibri" panose="020F0502020204030204" pitchFamily="34" charset="0"/>
              </a:rPr>
              <a:t>         Zařízení bylo certifikováno a odzkoušeno podle:</a:t>
            </a:r>
          </a:p>
          <a:p>
            <a:pPr lvl="0">
              <a:spcBef>
                <a:spcPts val="300"/>
              </a:spcBef>
            </a:pPr>
            <a:r>
              <a:rPr lang="cs-CZ" sz="1400" dirty="0">
                <a:latin typeface="Calibri" panose="020F0502020204030204" pitchFamily="34" charset="0"/>
                <a:ea typeface="Calibri" panose="020F0502020204030204" pitchFamily="34" charset="0"/>
                <a:cs typeface="Calibri" panose="020F0502020204030204" pitchFamily="34" charset="0"/>
              </a:rPr>
              <a:t>         ČSN EN 61010-1 </a:t>
            </a:r>
            <a:r>
              <a:rPr lang="cs-CZ" sz="1400" dirty="0" err="1">
                <a:latin typeface="Calibri" panose="020F0502020204030204" pitchFamily="34" charset="0"/>
                <a:ea typeface="Calibri" panose="020F0502020204030204" pitchFamily="34" charset="0"/>
                <a:cs typeface="Calibri" panose="020F0502020204030204" pitchFamily="34" charset="0"/>
              </a:rPr>
              <a:t>ed</a:t>
            </a:r>
            <a:r>
              <a:rPr lang="cs-CZ" sz="1400" dirty="0">
                <a:latin typeface="Calibri" panose="020F0502020204030204" pitchFamily="34" charset="0"/>
                <a:ea typeface="Calibri" panose="020F0502020204030204" pitchFamily="34" charset="0"/>
                <a:cs typeface="Calibri" panose="020F0502020204030204" pitchFamily="34" charset="0"/>
              </a:rPr>
              <a:t>. 2: 2011</a:t>
            </a:r>
            <a:br>
              <a:rPr lang="cs-CZ" sz="1400" dirty="0">
                <a:latin typeface="Calibri" panose="020F0502020204030204" pitchFamily="34" charset="0"/>
                <a:ea typeface="Calibri" panose="020F0502020204030204" pitchFamily="34" charset="0"/>
                <a:cs typeface="Calibri" panose="020F0502020204030204" pitchFamily="34" charset="0"/>
              </a:rPr>
            </a:br>
            <a:r>
              <a:rPr lang="cs-CZ" sz="1400" dirty="0">
                <a:latin typeface="Calibri" panose="020F0502020204030204" pitchFamily="34" charset="0"/>
                <a:ea typeface="Calibri" panose="020F0502020204030204" pitchFamily="34" charset="0"/>
                <a:cs typeface="Calibri" panose="020F0502020204030204" pitchFamily="34" charset="0"/>
              </a:rPr>
              <a:t>         ČSN EN 61010-1 </a:t>
            </a:r>
            <a:r>
              <a:rPr lang="cs-CZ" sz="1400" dirty="0" err="1">
                <a:latin typeface="Calibri" panose="020F0502020204030204" pitchFamily="34" charset="0"/>
                <a:ea typeface="Calibri" panose="020F0502020204030204" pitchFamily="34" charset="0"/>
                <a:cs typeface="Calibri" panose="020F0502020204030204" pitchFamily="34" charset="0"/>
              </a:rPr>
              <a:t>ed</a:t>
            </a:r>
            <a:r>
              <a:rPr lang="cs-CZ" sz="1400" dirty="0">
                <a:latin typeface="Calibri" panose="020F0502020204030204" pitchFamily="34" charset="0"/>
                <a:ea typeface="Calibri" panose="020F0502020204030204" pitchFamily="34" charset="0"/>
                <a:cs typeface="Calibri" panose="020F0502020204030204" pitchFamily="34" charset="0"/>
              </a:rPr>
              <a:t>. 2: Změna A1: 2019</a:t>
            </a:r>
            <a:br>
              <a:rPr lang="cs-CZ" sz="1400" dirty="0">
                <a:latin typeface="Calibri" panose="020F0502020204030204" pitchFamily="34" charset="0"/>
                <a:ea typeface="Calibri" panose="020F0502020204030204" pitchFamily="34" charset="0"/>
                <a:cs typeface="Calibri" panose="020F0502020204030204" pitchFamily="34" charset="0"/>
              </a:rPr>
            </a:br>
            <a:r>
              <a:rPr lang="cs-CZ" sz="1400" dirty="0">
                <a:latin typeface="Calibri" panose="020F0502020204030204" pitchFamily="34" charset="0"/>
                <a:ea typeface="Calibri" panose="020F0502020204030204" pitchFamily="34" charset="0"/>
                <a:cs typeface="Calibri" panose="020F0502020204030204" pitchFamily="34" charset="0"/>
              </a:rPr>
              <a:t>         ČSN EN IEC 61000-3-2 </a:t>
            </a:r>
            <a:r>
              <a:rPr lang="cs-CZ" sz="1400" dirty="0" err="1">
                <a:latin typeface="Calibri" panose="020F0502020204030204" pitchFamily="34" charset="0"/>
                <a:ea typeface="Calibri" panose="020F0502020204030204" pitchFamily="34" charset="0"/>
                <a:cs typeface="Calibri" panose="020F0502020204030204" pitchFamily="34" charset="0"/>
              </a:rPr>
              <a:t>ed</a:t>
            </a:r>
            <a:r>
              <a:rPr lang="cs-CZ" sz="1400" dirty="0">
                <a:latin typeface="Calibri" panose="020F0502020204030204" pitchFamily="34" charset="0"/>
                <a:ea typeface="Calibri" panose="020F0502020204030204" pitchFamily="34" charset="0"/>
                <a:cs typeface="Calibri" panose="020F0502020204030204" pitchFamily="34" charset="0"/>
              </a:rPr>
              <a:t>: 5: 2019</a:t>
            </a:r>
            <a:br>
              <a:rPr lang="cs-CZ" sz="1400" dirty="0">
                <a:latin typeface="Calibri" panose="020F0502020204030204" pitchFamily="34" charset="0"/>
                <a:ea typeface="Calibri" panose="020F0502020204030204" pitchFamily="34" charset="0"/>
                <a:cs typeface="Calibri" panose="020F0502020204030204" pitchFamily="34" charset="0"/>
              </a:rPr>
            </a:br>
            <a:r>
              <a:rPr lang="cs-CZ" sz="1400" dirty="0">
                <a:latin typeface="Calibri" panose="020F0502020204030204" pitchFamily="34" charset="0"/>
                <a:ea typeface="Calibri" panose="020F0502020204030204" pitchFamily="34" charset="0"/>
                <a:cs typeface="Calibri" panose="020F0502020204030204" pitchFamily="34" charset="0"/>
              </a:rPr>
              <a:t>         ČSN EN IEC 61000-6-2 </a:t>
            </a:r>
            <a:r>
              <a:rPr lang="cs-CZ" sz="1400" dirty="0" err="1">
                <a:latin typeface="Calibri" panose="020F0502020204030204" pitchFamily="34" charset="0"/>
                <a:ea typeface="Calibri" panose="020F0502020204030204" pitchFamily="34" charset="0"/>
                <a:cs typeface="Calibri" panose="020F0502020204030204" pitchFamily="34" charset="0"/>
              </a:rPr>
              <a:t>ed</a:t>
            </a:r>
            <a:r>
              <a:rPr lang="cs-CZ" sz="1400" dirty="0">
                <a:latin typeface="Calibri" panose="020F0502020204030204" pitchFamily="34" charset="0"/>
                <a:ea typeface="Calibri" panose="020F0502020204030204" pitchFamily="34" charset="0"/>
                <a:cs typeface="Calibri" panose="020F0502020204030204" pitchFamily="34" charset="0"/>
              </a:rPr>
              <a:t>: 4: 2019</a:t>
            </a:r>
            <a:br>
              <a:rPr lang="cs-CZ" sz="1400" dirty="0">
                <a:latin typeface="Calibri" panose="020F0502020204030204" pitchFamily="34" charset="0"/>
                <a:ea typeface="Calibri" panose="020F0502020204030204" pitchFamily="34" charset="0"/>
                <a:cs typeface="Calibri" panose="020F0502020204030204" pitchFamily="34" charset="0"/>
              </a:rPr>
            </a:br>
            <a:r>
              <a:rPr lang="cs-CZ" sz="1400" dirty="0">
                <a:latin typeface="Calibri" panose="020F0502020204030204" pitchFamily="34" charset="0"/>
                <a:ea typeface="Calibri" panose="020F0502020204030204" pitchFamily="34" charset="0"/>
                <a:cs typeface="Calibri" panose="020F0502020204030204" pitchFamily="34" charset="0"/>
              </a:rPr>
              <a:t>         ČSN EN 61000-3-3 </a:t>
            </a:r>
            <a:r>
              <a:rPr lang="cs-CZ" sz="1400" dirty="0" err="1">
                <a:latin typeface="Calibri" panose="020F0502020204030204" pitchFamily="34" charset="0"/>
                <a:ea typeface="Calibri" panose="020F0502020204030204" pitchFamily="34" charset="0"/>
                <a:cs typeface="Calibri" panose="020F0502020204030204" pitchFamily="34" charset="0"/>
              </a:rPr>
              <a:t>ed</a:t>
            </a:r>
            <a:r>
              <a:rPr lang="cs-CZ" sz="1400" dirty="0">
                <a:latin typeface="Calibri" panose="020F0502020204030204" pitchFamily="34" charset="0"/>
                <a:ea typeface="Calibri" panose="020F0502020204030204" pitchFamily="34" charset="0"/>
                <a:cs typeface="Calibri" panose="020F0502020204030204" pitchFamily="34" charset="0"/>
              </a:rPr>
              <a:t>. 3: 2014</a:t>
            </a:r>
            <a:br>
              <a:rPr lang="cs-CZ" sz="1400" dirty="0">
                <a:latin typeface="Calibri" panose="020F0502020204030204" pitchFamily="34" charset="0"/>
                <a:ea typeface="Calibri" panose="020F0502020204030204" pitchFamily="34" charset="0"/>
                <a:cs typeface="Calibri" panose="020F0502020204030204" pitchFamily="34" charset="0"/>
              </a:rPr>
            </a:br>
            <a:r>
              <a:rPr lang="cs-CZ" sz="1400" dirty="0">
                <a:latin typeface="Calibri" panose="020F0502020204030204" pitchFamily="34" charset="0"/>
                <a:ea typeface="Calibri" panose="020F0502020204030204" pitchFamily="34" charset="0"/>
                <a:cs typeface="Calibri" panose="020F0502020204030204" pitchFamily="34" charset="0"/>
              </a:rPr>
              <a:t>         ČSN EN 61000-6-3 </a:t>
            </a:r>
            <a:r>
              <a:rPr lang="cs-CZ" sz="1400" dirty="0" err="1">
                <a:latin typeface="Calibri" panose="020F0502020204030204" pitchFamily="34" charset="0"/>
                <a:ea typeface="Calibri" panose="020F0502020204030204" pitchFamily="34" charset="0"/>
                <a:cs typeface="Calibri" panose="020F0502020204030204" pitchFamily="34" charset="0"/>
              </a:rPr>
              <a:t>ed</a:t>
            </a:r>
            <a:r>
              <a:rPr lang="cs-CZ" sz="1400" dirty="0">
                <a:latin typeface="Calibri" panose="020F0502020204030204" pitchFamily="34" charset="0"/>
                <a:ea typeface="Calibri" panose="020F0502020204030204" pitchFamily="34" charset="0"/>
                <a:cs typeface="Calibri" panose="020F0502020204030204" pitchFamily="34" charset="0"/>
              </a:rPr>
              <a:t>. 2: 2007 + A1: 2011</a:t>
            </a:r>
            <a:br>
              <a:rPr lang="cs-CZ" sz="1400" dirty="0">
                <a:latin typeface="Calibri" panose="020F0502020204030204" pitchFamily="34" charset="0"/>
                <a:ea typeface="Calibri" panose="020F0502020204030204" pitchFamily="34" charset="0"/>
                <a:cs typeface="Calibri" panose="020F0502020204030204" pitchFamily="34" charset="0"/>
              </a:rPr>
            </a:br>
            <a:r>
              <a:rPr lang="cs-CZ" sz="1400" dirty="0">
                <a:latin typeface="Calibri" panose="020F0502020204030204" pitchFamily="34" charset="0"/>
                <a:ea typeface="Calibri" panose="020F0502020204030204" pitchFamily="34" charset="0"/>
                <a:cs typeface="Calibri" panose="020F0502020204030204" pitchFamily="34" charset="0"/>
              </a:rPr>
              <a:t>         ČSN EN 61439-1 ed.2.2012</a:t>
            </a:r>
            <a:br>
              <a:rPr lang="cs-CZ" sz="1400" dirty="0">
                <a:latin typeface="Calibri" panose="020F0502020204030204" pitchFamily="34" charset="0"/>
                <a:ea typeface="Calibri" panose="020F0502020204030204" pitchFamily="34" charset="0"/>
                <a:cs typeface="Calibri" panose="020F0502020204030204" pitchFamily="34" charset="0"/>
              </a:rPr>
            </a:br>
            <a:r>
              <a:rPr lang="cs-CZ" sz="1400" dirty="0">
                <a:latin typeface="Calibri" panose="020F0502020204030204" pitchFamily="34" charset="0"/>
                <a:ea typeface="Calibri" panose="020F0502020204030204" pitchFamily="34" charset="0"/>
                <a:cs typeface="Calibri" panose="020F0502020204030204" pitchFamily="34" charset="0"/>
              </a:rPr>
              <a:t>         ČSN EN 61439-2 ed.2.2012</a:t>
            </a:r>
            <a:br>
              <a:rPr lang="cs-CZ" sz="1400" dirty="0">
                <a:latin typeface="Calibri" panose="020F0502020204030204" pitchFamily="34" charset="0"/>
                <a:ea typeface="Calibri" panose="020F0502020204030204" pitchFamily="34" charset="0"/>
                <a:cs typeface="Calibri" panose="020F0502020204030204" pitchFamily="34" charset="0"/>
              </a:rPr>
            </a:br>
            <a:r>
              <a:rPr lang="cs-CZ" sz="1400" dirty="0">
                <a:latin typeface="Calibri" panose="020F0502020204030204" pitchFamily="34" charset="0"/>
                <a:ea typeface="Calibri" panose="020F0502020204030204" pitchFamily="34" charset="0"/>
                <a:cs typeface="Calibri" panose="020F0502020204030204" pitchFamily="34" charset="0"/>
              </a:rPr>
              <a:t>         </a:t>
            </a:r>
            <a:r>
              <a:rPr lang="cs-CZ" sz="1400" b="1" dirty="0">
                <a:latin typeface="Calibri" panose="020F0502020204030204" pitchFamily="34" charset="0"/>
                <a:ea typeface="Calibri" panose="020F0502020204030204" pitchFamily="34" charset="0"/>
                <a:cs typeface="Calibri" panose="020F0502020204030204" pitchFamily="34" charset="0"/>
              </a:rPr>
              <a:t>Certifikace SIL 2 Bezpečnostní integrita dle:</a:t>
            </a:r>
          </a:p>
          <a:p>
            <a:pPr>
              <a:spcBef>
                <a:spcPts val="300"/>
              </a:spcBef>
            </a:pPr>
            <a:r>
              <a:rPr lang="cs-CZ" sz="1400" b="1" dirty="0">
                <a:latin typeface="Calibri" panose="020F0502020204030204" pitchFamily="34" charset="0"/>
                <a:ea typeface="Calibri" panose="020F0502020204030204" pitchFamily="34" charset="0"/>
                <a:cs typeface="Calibri" panose="020F0502020204030204" pitchFamily="34" charset="0"/>
              </a:rPr>
              <a:t>         </a:t>
            </a:r>
            <a:r>
              <a:rPr lang="cs-CZ" sz="1400" dirty="0">
                <a:latin typeface="Calibri" panose="020F0502020204030204" pitchFamily="34" charset="0"/>
                <a:ea typeface="Calibri" panose="020F0502020204030204" pitchFamily="34" charset="0"/>
                <a:cs typeface="Calibri" panose="020F0502020204030204" pitchFamily="34" charset="0"/>
              </a:rPr>
              <a:t>ČSN EN 61508-X</a:t>
            </a:r>
          </a:p>
          <a:p>
            <a:pPr>
              <a:spcBef>
                <a:spcPts val="300"/>
              </a:spcBef>
            </a:pPr>
            <a:r>
              <a:rPr lang="cs-CZ" sz="1400" dirty="0">
                <a:latin typeface="Calibri" panose="020F0502020204030204" pitchFamily="34" charset="0"/>
                <a:ea typeface="Calibri" panose="020F0502020204030204" pitchFamily="34" charset="0"/>
                <a:cs typeface="Calibri" panose="020F0502020204030204" pitchFamily="34" charset="0"/>
              </a:rPr>
              <a:t>         </a:t>
            </a:r>
            <a:r>
              <a:rPr lang="cs-CZ" sz="1400" b="1" dirty="0">
                <a:latin typeface="Calibri" panose="020F0502020204030204" pitchFamily="34" charset="0"/>
                <a:ea typeface="Calibri" panose="020F0502020204030204" pitchFamily="34" charset="0"/>
                <a:cs typeface="Calibri" panose="020F0502020204030204" pitchFamily="34" charset="0"/>
              </a:rPr>
              <a:t>Certifikováno v souladu s §5a nařízení vlády č. 163/2002 Sb.</a:t>
            </a:r>
          </a:p>
          <a:p>
            <a:pPr lvl="0">
              <a:spcBef>
                <a:spcPts val="300"/>
              </a:spcBef>
            </a:pPr>
            <a:r>
              <a:rPr lang="cs-CZ" sz="1400" i="1" dirty="0">
                <a:latin typeface="Calibri" panose="020F0502020204030204" pitchFamily="34" charset="0"/>
                <a:ea typeface="Calibri" panose="020F0502020204030204" pitchFamily="34" charset="0"/>
                <a:cs typeface="Calibri" panose="020F0502020204030204" pitchFamily="34" charset="0"/>
              </a:rPr>
              <a:t>         Plynové hasící zařízení pro lokální ochranu el. zařízení </a:t>
            </a:r>
          </a:p>
          <a:p>
            <a:pPr lvl="0">
              <a:spcBef>
                <a:spcPts val="300"/>
              </a:spcBef>
            </a:pPr>
            <a:endParaRPr lang="cs-CZ" sz="1400" dirty="0">
              <a:latin typeface="Calibri" panose="020F0502020204030204" pitchFamily="34" charset="0"/>
              <a:ea typeface="Calibri" panose="020F0502020204030204" pitchFamily="34" charset="0"/>
              <a:cs typeface="Calibri" panose="020F0502020204030204" pitchFamily="34" charset="0"/>
            </a:endParaRPr>
          </a:p>
        </p:txBody>
      </p:sp>
      <p:sp>
        <p:nvSpPr>
          <p:cNvPr id="34" name="Obdélník 33">
            <a:extLst>
              <a:ext uri="{FF2B5EF4-FFF2-40B4-BE49-F238E27FC236}">
                <a16:creationId xmlns:a16="http://schemas.microsoft.com/office/drawing/2014/main" id="{9B490D0D-50D6-4FDE-8795-FE5A99343CB4}"/>
              </a:ext>
            </a:extLst>
          </p:cNvPr>
          <p:cNvSpPr/>
          <p:nvPr/>
        </p:nvSpPr>
        <p:spPr>
          <a:xfrm>
            <a:off x="-1" y="5172398"/>
            <a:ext cx="12192000" cy="17031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9" name="Obrázek 28" descr="Obsah obrázku text, Písmo, kruh, logo&#10;&#10;Popis byl vytvořen automaticky">
            <a:extLst>
              <a:ext uri="{FF2B5EF4-FFF2-40B4-BE49-F238E27FC236}">
                <a16:creationId xmlns:a16="http://schemas.microsoft.com/office/drawing/2014/main" id="{57AEA86D-3D72-102B-89C2-BDC406F0DC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7424" y="5750128"/>
            <a:ext cx="894180" cy="894180"/>
          </a:xfrm>
          <a:prstGeom prst="rect">
            <a:avLst/>
          </a:prstGeom>
        </p:spPr>
      </p:pic>
      <p:pic>
        <p:nvPicPr>
          <p:cNvPr id="33" name="Obrázek 32">
            <a:extLst>
              <a:ext uri="{FF2B5EF4-FFF2-40B4-BE49-F238E27FC236}">
                <a16:creationId xmlns:a16="http://schemas.microsoft.com/office/drawing/2014/main" id="{CBBE89CC-3E86-B9CC-DDCA-E720FE4AD8F5}"/>
              </a:ext>
            </a:extLst>
          </p:cNvPr>
          <p:cNvPicPr>
            <a:picLocks noChangeAspect="1"/>
          </p:cNvPicPr>
          <p:nvPr/>
        </p:nvPicPr>
        <p:blipFill rotWithShape="1">
          <a:blip r:embed="rId4">
            <a:extLst>
              <a:ext uri="{28A0092B-C50C-407E-A947-70E740481C1C}">
                <a14:useLocalDpi xmlns:a14="http://schemas.microsoft.com/office/drawing/2010/main" val="0"/>
              </a:ext>
            </a:extLst>
          </a:blip>
          <a:srcRect l="20208" t="20961" r="16900" b="22106"/>
          <a:stretch/>
        </p:blipFill>
        <p:spPr>
          <a:xfrm>
            <a:off x="1380703" y="5697902"/>
            <a:ext cx="1116235" cy="1010470"/>
          </a:xfrm>
          <a:prstGeom prst="rect">
            <a:avLst/>
          </a:prstGeom>
        </p:spPr>
      </p:pic>
      <p:pic>
        <p:nvPicPr>
          <p:cNvPr id="36" name="Obrázek 35" descr="Obsah obrázku text, podepsat, vektorová grafika&#10;&#10;Popis byl vytvořen automaticky">
            <a:extLst>
              <a:ext uri="{FF2B5EF4-FFF2-40B4-BE49-F238E27FC236}">
                <a16:creationId xmlns:a16="http://schemas.microsoft.com/office/drawing/2014/main" id="{4EFA7AE8-9CBF-4251-F0B6-35EF39F6A64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958009" y="5776827"/>
            <a:ext cx="1116234" cy="982561"/>
          </a:xfrm>
          <a:prstGeom prst="rect">
            <a:avLst/>
          </a:prstGeom>
        </p:spPr>
      </p:pic>
      <p:pic>
        <p:nvPicPr>
          <p:cNvPr id="38" name="Obrázek 37">
            <a:extLst>
              <a:ext uri="{FF2B5EF4-FFF2-40B4-BE49-F238E27FC236}">
                <a16:creationId xmlns:a16="http://schemas.microsoft.com/office/drawing/2014/main" id="{670938FC-3976-19C2-01A7-A8BE0D243C1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25699" y="5657676"/>
            <a:ext cx="1038375" cy="340101"/>
          </a:xfrm>
          <a:prstGeom prst="rect">
            <a:avLst/>
          </a:prstGeom>
        </p:spPr>
      </p:pic>
      <p:pic>
        <p:nvPicPr>
          <p:cNvPr id="40" name="Obrázek 39">
            <a:extLst>
              <a:ext uri="{FF2B5EF4-FFF2-40B4-BE49-F238E27FC236}">
                <a16:creationId xmlns:a16="http://schemas.microsoft.com/office/drawing/2014/main" id="{EB9D15BE-5AAF-542E-80FF-CD1F9C880C64}"/>
              </a:ext>
            </a:extLst>
          </p:cNvPr>
          <p:cNvPicPr>
            <a:picLocks noChangeAspect="1"/>
          </p:cNvPicPr>
          <p:nvPr/>
        </p:nvPicPr>
        <p:blipFill rotWithShape="1">
          <a:blip r:embed="rId7">
            <a:extLst>
              <a:ext uri="{28A0092B-C50C-407E-A947-70E740481C1C}">
                <a14:useLocalDpi xmlns:a14="http://schemas.microsoft.com/office/drawing/2010/main" val="0"/>
              </a:ext>
            </a:extLst>
          </a:blip>
          <a:srcRect l="5392" t="36044" r="8774" b="30841"/>
          <a:stretch/>
        </p:blipFill>
        <p:spPr>
          <a:xfrm>
            <a:off x="9624507" y="5985717"/>
            <a:ext cx="1359992" cy="427527"/>
          </a:xfrm>
          <a:prstGeom prst="rect">
            <a:avLst/>
          </a:prstGeom>
        </p:spPr>
      </p:pic>
      <p:pic>
        <p:nvPicPr>
          <p:cNvPr id="44" name="Obrázek 43">
            <a:extLst>
              <a:ext uri="{FF2B5EF4-FFF2-40B4-BE49-F238E27FC236}">
                <a16:creationId xmlns:a16="http://schemas.microsoft.com/office/drawing/2014/main" id="{709999FA-99E5-997E-3E3A-E72C0A1A47A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734179" y="5750128"/>
            <a:ext cx="894179" cy="894179"/>
          </a:xfrm>
          <a:prstGeom prst="rect">
            <a:avLst/>
          </a:prstGeom>
        </p:spPr>
      </p:pic>
      <p:pic>
        <p:nvPicPr>
          <p:cNvPr id="46" name="Obrázek 45">
            <a:extLst>
              <a:ext uri="{FF2B5EF4-FFF2-40B4-BE49-F238E27FC236}">
                <a16:creationId xmlns:a16="http://schemas.microsoft.com/office/drawing/2014/main" id="{E35636AD-0C27-BCC3-F07C-99A2CFD63438}"/>
              </a:ext>
            </a:extLst>
          </p:cNvPr>
          <p:cNvPicPr>
            <a:picLocks noChangeAspect="1"/>
          </p:cNvPicPr>
          <p:nvPr/>
        </p:nvPicPr>
        <p:blipFill rotWithShape="1">
          <a:blip r:embed="rId9">
            <a:extLst>
              <a:ext uri="{28A0092B-C50C-407E-A947-70E740481C1C}">
                <a14:useLocalDpi xmlns:a14="http://schemas.microsoft.com/office/drawing/2010/main" val="0"/>
              </a:ext>
            </a:extLst>
          </a:blip>
          <a:srcRect l="21641" t="22095" r="20171" b="21692"/>
          <a:stretch/>
        </p:blipFill>
        <p:spPr>
          <a:xfrm>
            <a:off x="2524860" y="5724054"/>
            <a:ext cx="1009533" cy="975259"/>
          </a:xfrm>
          <a:prstGeom prst="rect">
            <a:avLst/>
          </a:prstGeom>
        </p:spPr>
      </p:pic>
      <p:pic>
        <p:nvPicPr>
          <p:cNvPr id="48" name="Obrázek 47">
            <a:extLst>
              <a:ext uri="{FF2B5EF4-FFF2-40B4-BE49-F238E27FC236}">
                <a16:creationId xmlns:a16="http://schemas.microsoft.com/office/drawing/2014/main" id="{EDB48B36-573D-E270-902B-B1EF9FEB7EC3}"/>
              </a:ext>
            </a:extLst>
          </p:cNvPr>
          <p:cNvPicPr>
            <a:picLocks noChangeAspect="1"/>
          </p:cNvPicPr>
          <p:nvPr/>
        </p:nvPicPr>
        <p:blipFill rotWithShape="1">
          <a:blip r:embed="rId10">
            <a:extLst>
              <a:ext uri="{28A0092B-C50C-407E-A947-70E740481C1C}">
                <a14:useLocalDpi xmlns:a14="http://schemas.microsoft.com/office/drawing/2010/main" val="0"/>
              </a:ext>
            </a:extLst>
          </a:blip>
          <a:srcRect l="19034" t="16391" r="15985" b="17984"/>
          <a:stretch/>
        </p:blipFill>
        <p:spPr>
          <a:xfrm>
            <a:off x="238092" y="5600238"/>
            <a:ext cx="1149732" cy="1161115"/>
          </a:xfrm>
          <a:prstGeom prst="rect">
            <a:avLst/>
          </a:prstGeom>
        </p:spPr>
      </p:pic>
      <p:pic>
        <p:nvPicPr>
          <p:cNvPr id="51" name="Obrázek 50">
            <a:extLst>
              <a:ext uri="{FF2B5EF4-FFF2-40B4-BE49-F238E27FC236}">
                <a16:creationId xmlns:a16="http://schemas.microsoft.com/office/drawing/2014/main" id="{082BA7A7-4D62-0FBD-C9E3-3023FF1867CE}"/>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647035" y="5635460"/>
            <a:ext cx="1116235" cy="1116235"/>
          </a:xfrm>
          <a:prstGeom prst="rect">
            <a:avLst/>
          </a:prstGeom>
        </p:spPr>
      </p:pic>
      <p:pic>
        <p:nvPicPr>
          <p:cNvPr id="54" name="Obrázek 53">
            <a:extLst>
              <a:ext uri="{FF2B5EF4-FFF2-40B4-BE49-F238E27FC236}">
                <a16:creationId xmlns:a16="http://schemas.microsoft.com/office/drawing/2014/main" id="{25ADAD71-9E77-1255-0E92-DCD19518A453}"/>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573521" y="3533533"/>
            <a:ext cx="1151905" cy="1098411"/>
          </a:xfrm>
          <a:prstGeom prst="rect">
            <a:avLst/>
          </a:prstGeom>
        </p:spPr>
      </p:pic>
      <p:pic>
        <p:nvPicPr>
          <p:cNvPr id="55" name="Obrázek 54">
            <a:extLst>
              <a:ext uri="{FF2B5EF4-FFF2-40B4-BE49-F238E27FC236}">
                <a16:creationId xmlns:a16="http://schemas.microsoft.com/office/drawing/2014/main" id="{84789B08-0A84-45DF-6C43-79CBE0A30C3F}"/>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8685657" y="1261029"/>
            <a:ext cx="1546846" cy="826593"/>
          </a:xfrm>
          <a:prstGeom prst="rect">
            <a:avLst/>
          </a:prstGeom>
        </p:spPr>
      </p:pic>
      <p:pic>
        <p:nvPicPr>
          <p:cNvPr id="56" name="Obrázek 55">
            <a:extLst>
              <a:ext uri="{FF2B5EF4-FFF2-40B4-BE49-F238E27FC236}">
                <a16:creationId xmlns:a16="http://schemas.microsoft.com/office/drawing/2014/main" id="{77B7DEA0-A3D2-9984-D7D6-F9B848701233}"/>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8877770" y="2588357"/>
            <a:ext cx="1822192" cy="650783"/>
          </a:xfrm>
          <a:prstGeom prst="rect">
            <a:avLst/>
          </a:prstGeom>
        </p:spPr>
      </p:pic>
      <p:pic>
        <p:nvPicPr>
          <p:cNvPr id="57" name="Obrázek 56">
            <a:extLst>
              <a:ext uri="{FF2B5EF4-FFF2-40B4-BE49-F238E27FC236}">
                <a16:creationId xmlns:a16="http://schemas.microsoft.com/office/drawing/2014/main" id="{EF59A1B7-2C6D-1A0F-6EC9-70AD8B0551F7}"/>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547355" y="1234973"/>
            <a:ext cx="959097" cy="959097"/>
          </a:xfrm>
          <a:prstGeom prst="rect">
            <a:avLst/>
          </a:prstGeom>
        </p:spPr>
      </p:pic>
      <p:pic>
        <p:nvPicPr>
          <p:cNvPr id="58" name="Obrázek 57">
            <a:extLst>
              <a:ext uri="{FF2B5EF4-FFF2-40B4-BE49-F238E27FC236}">
                <a16:creationId xmlns:a16="http://schemas.microsoft.com/office/drawing/2014/main" id="{8221CCB3-E5C0-FE1E-ECEA-BF366CEDD3B1}"/>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0610756" y="2588357"/>
            <a:ext cx="1077437" cy="736111"/>
          </a:xfrm>
          <a:prstGeom prst="rect">
            <a:avLst/>
          </a:prstGeom>
        </p:spPr>
      </p:pic>
      <p:pic>
        <p:nvPicPr>
          <p:cNvPr id="12" name="Obrázek 11" descr="Obsah obrázku logo, Písmo, symbol, Grafika&#10;&#10;Popis byl vytvořen automaticky">
            <a:extLst>
              <a:ext uri="{FF2B5EF4-FFF2-40B4-BE49-F238E27FC236}">
                <a16:creationId xmlns:a16="http://schemas.microsoft.com/office/drawing/2014/main" id="{3D209ED1-7E7C-E6AF-E82D-1B6987EAC81F}"/>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8970083" y="3351280"/>
            <a:ext cx="1083478" cy="1484366"/>
          </a:xfrm>
          <a:prstGeom prst="rect">
            <a:avLst/>
          </a:prstGeom>
        </p:spPr>
      </p:pic>
      <p:pic>
        <p:nvPicPr>
          <p:cNvPr id="5" name="Obrázek 4" descr="Obsah obrázku Grafika, logo, grafický design, Písmo&#10;&#10;Popis byl vytvořen automaticky">
            <a:extLst>
              <a:ext uri="{FF2B5EF4-FFF2-40B4-BE49-F238E27FC236}">
                <a16:creationId xmlns:a16="http://schemas.microsoft.com/office/drawing/2014/main" id="{246C8341-4C95-79EB-6696-0F6F3E410785}"/>
              </a:ext>
            </a:extLst>
          </p:cNvPr>
          <p:cNvPicPr>
            <a:picLocks noChangeAspect="1"/>
          </p:cNvPicPr>
          <p:nvPr/>
        </p:nvPicPr>
        <p:blipFill rotWithShape="1">
          <a:blip r:embed="rId18">
            <a:extLst>
              <a:ext uri="{28A0092B-C50C-407E-A947-70E740481C1C}">
                <a14:useLocalDpi xmlns:a14="http://schemas.microsoft.com/office/drawing/2010/main" val="0"/>
              </a:ext>
            </a:extLst>
          </a:blip>
          <a:srcRect l="19012" t="27482" r="19040" b="28954"/>
          <a:stretch/>
        </p:blipFill>
        <p:spPr>
          <a:xfrm>
            <a:off x="6467935" y="6092882"/>
            <a:ext cx="1096139" cy="539580"/>
          </a:xfrm>
          <a:prstGeom prst="rect">
            <a:avLst/>
          </a:prstGeom>
        </p:spPr>
      </p:pic>
      <p:pic>
        <p:nvPicPr>
          <p:cNvPr id="4" name="Obrázek 3" descr="Obsah obrázku text, Písmo, logo, Grafika&#10;&#10;Popis byl vytvořen automaticky">
            <a:extLst>
              <a:ext uri="{FF2B5EF4-FFF2-40B4-BE49-F238E27FC236}">
                <a16:creationId xmlns:a16="http://schemas.microsoft.com/office/drawing/2014/main" id="{30ABCE1C-FA90-F12A-58E4-C07681E8A95D}"/>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4760229" y="5877638"/>
            <a:ext cx="1510799" cy="690651"/>
          </a:xfrm>
          <a:prstGeom prst="rect">
            <a:avLst/>
          </a:prstGeom>
        </p:spPr>
      </p:pic>
      <p:pic>
        <p:nvPicPr>
          <p:cNvPr id="7" name="Obrázek 6" descr="Obsah obrázku text, snímek obrazovky, design&#10;&#10;Popis byl vytvořen automaticky">
            <a:extLst>
              <a:ext uri="{FF2B5EF4-FFF2-40B4-BE49-F238E27FC236}">
                <a16:creationId xmlns:a16="http://schemas.microsoft.com/office/drawing/2014/main" id="{8210AF46-4B8D-2C53-81C5-9A05534476BB}"/>
              </a:ext>
            </a:extLst>
          </p:cNvPr>
          <p:cNvPicPr>
            <a:picLocks noChangeAspect="1"/>
          </p:cNvPicPr>
          <p:nvPr/>
        </p:nvPicPr>
        <p:blipFill>
          <a:blip r:embed="rId20">
            <a:extLst>
              <a:ext uri="{BEBA8EAE-BF5A-486C-A8C5-ECC9F3942E4B}">
                <a14:imgProps xmlns:a14="http://schemas.microsoft.com/office/drawing/2010/main">
                  <a14:imgLayer r:embed="rId21">
                    <a14:imgEffect>
                      <a14:colorTemperature colorTemp="7966"/>
                    </a14:imgEffect>
                    <a14:imgEffect>
                      <a14:saturation sat="234000"/>
                    </a14:imgEffect>
                  </a14:imgLayer>
                </a14:imgProps>
              </a:ext>
              <a:ext uri="{28A0092B-C50C-407E-A947-70E740481C1C}">
                <a14:useLocalDpi xmlns:a14="http://schemas.microsoft.com/office/drawing/2010/main" val="0"/>
              </a:ext>
            </a:extLst>
          </a:blip>
          <a:stretch>
            <a:fillRect/>
          </a:stretch>
        </p:blipFill>
        <p:spPr>
          <a:xfrm>
            <a:off x="4979104" y="1033307"/>
            <a:ext cx="2461196" cy="3312437"/>
          </a:xfrm>
          <a:prstGeom prst="rect">
            <a:avLst/>
          </a:prstGeom>
          <a:ln>
            <a:noFill/>
          </a:ln>
          <a:effectLst>
            <a:outerShdw blurRad="292100" dist="139700" dir="2700000" algn="tl" rotWithShape="0">
              <a:srgbClr val="333333">
                <a:alpha val="65000"/>
              </a:srgbClr>
            </a:outerShdw>
          </a:effectLst>
        </p:spPr>
      </p:pic>
      <p:pic>
        <p:nvPicPr>
          <p:cNvPr id="30" name="Obrázek 29" descr="Obsah obrázku text, červená&#10;&#10;Popis byl vytvořen automaticky">
            <a:extLst>
              <a:ext uri="{FF2B5EF4-FFF2-40B4-BE49-F238E27FC236}">
                <a16:creationId xmlns:a16="http://schemas.microsoft.com/office/drawing/2014/main" id="{14D83CF4-CD85-2BAE-5CAF-52C6D8A2376A}"/>
              </a:ext>
            </a:extLst>
          </p:cNvPr>
          <p:cNvPicPr>
            <a:picLocks noChangeAspect="1"/>
          </p:cNvPicPr>
          <p:nvPr/>
        </p:nvPicPr>
        <p:blipFill rotWithShape="1">
          <a:blip r:embed="rId22">
            <a:extLst>
              <a:ext uri="{BEBA8EAE-BF5A-486C-A8C5-ECC9F3942E4B}">
                <a14:imgProps xmlns:a14="http://schemas.microsoft.com/office/drawing/2010/main">
                  <a14:imgLayer r:embed="rId23">
                    <a14:imgEffect>
                      <a14:brightnessContrast contrast="28000"/>
                    </a14:imgEffect>
                  </a14:imgLayer>
                </a14:imgProps>
              </a:ext>
              <a:ext uri="{28A0092B-C50C-407E-A947-70E740481C1C}">
                <a14:useLocalDpi xmlns:a14="http://schemas.microsoft.com/office/drawing/2010/main" val="0"/>
              </a:ext>
            </a:extLst>
          </a:blip>
          <a:srcRect t="7927"/>
          <a:stretch/>
        </p:blipFill>
        <p:spPr>
          <a:xfrm>
            <a:off x="6168574" y="2893938"/>
            <a:ext cx="2247936" cy="1744761"/>
          </a:xfrm>
          <a:prstGeom prst="rect">
            <a:avLst/>
          </a:prstGeom>
          <a:ln>
            <a:noFill/>
          </a:ln>
          <a:effectLst>
            <a:outerShdw blurRad="292100" dist="139700" dir="2700000" algn="tl" rotWithShape="0">
              <a:srgbClr val="333333">
                <a:alpha val="65000"/>
              </a:srgbClr>
            </a:outerShdw>
          </a:effectLst>
        </p:spPr>
      </p:pic>
      <p:pic>
        <p:nvPicPr>
          <p:cNvPr id="2" name="Obrázek 1" descr="Obsah obrázku Písmo, logo, Grafika, symbol&#10;&#10;Popis byl vytvořen automaticky">
            <a:extLst>
              <a:ext uri="{FF2B5EF4-FFF2-40B4-BE49-F238E27FC236}">
                <a16:creationId xmlns:a16="http://schemas.microsoft.com/office/drawing/2014/main" id="{FF0D903D-9258-C6FC-D0E4-7A42DA312EB2}"/>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10928178" y="109644"/>
            <a:ext cx="1090800" cy="540871"/>
          </a:xfrm>
          <a:prstGeom prst="rect">
            <a:avLst/>
          </a:prstGeom>
        </p:spPr>
      </p:pic>
    </p:spTree>
    <p:extLst>
      <p:ext uri="{BB962C8B-B14F-4D97-AF65-F5344CB8AC3E}">
        <p14:creationId xmlns:p14="http://schemas.microsoft.com/office/powerpoint/2010/main" val="42188409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a:extLst>
              <a:ext uri="{FF2B5EF4-FFF2-40B4-BE49-F238E27FC236}">
                <a16:creationId xmlns:a16="http://schemas.microsoft.com/office/drawing/2014/main" id="{1121CB41-71D6-4C9C-9C22-A13704E340AE}"/>
              </a:ext>
            </a:extLst>
          </p:cNvPr>
          <p:cNvSpPr/>
          <p:nvPr/>
        </p:nvSpPr>
        <p:spPr>
          <a:xfrm>
            <a:off x="0" y="726577"/>
            <a:ext cx="12192000" cy="103641"/>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4" name="Obdélník 33">
            <a:extLst>
              <a:ext uri="{FF2B5EF4-FFF2-40B4-BE49-F238E27FC236}">
                <a16:creationId xmlns:a16="http://schemas.microsoft.com/office/drawing/2014/main" id="{9B490D0D-50D6-4FDE-8795-FE5A99343CB4}"/>
              </a:ext>
            </a:extLst>
          </p:cNvPr>
          <p:cNvSpPr/>
          <p:nvPr/>
        </p:nvSpPr>
        <p:spPr>
          <a:xfrm>
            <a:off x="-27732" y="5154975"/>
            <a:ext cx="12192000" cy="94171"/>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9" name="Obrázek 38" descr="Obsah obrázku interiér, zeď, podlaha, interiérový design&#10;&#10;Popis byl vytvořen automaticky">
            <a:extLst>
              <a:ext uri="{FF2B5EF4-FFF2-40B4-BE49-F238E27FC236}">
                <a16:creationId xmlns:a16="http://schemas.microsoft.com/office/drawing/2014/main" id="{56AC8AA3-9375-3F6F-CEDD-F5E38D613CE4}"/>
              </a:ext>
            </a:extLst>
          </p:cNvPr>
          <p:cNvPicPr>
            <a:picLocks noChangeAspect="1"/>
          </p:cNvPicPr>
          <p:nvPr/>
        </p:nvPicPr>
        <p:blipFill rotWithShape="1">
          <a:blip r:embed="rId3">
            <a:extLst>
              <a:ext uri="{28A0092B-C50C-407E-A947-70E740481C1C}">
                <a14:useLocalDpi xmlns:a14="http://schemas.microsoft.com/office/drawing/2010/main" val="0"/>
              </a:ext>
            </a:extLst>
          </a:blip>
          <a:srcRect r="21744"/>
          <a:stretch/>
        </p:blipFill>
        <p:spPr>
          <a:xfrm>
            <a:off x="157490" y="926218"/>
            <a:ext cx="2660097" cy="1912062"/>
          </a:xfrm>
          <a:prstGeom prst="rect">
            <a:avLst/>
          </a:prstGeom>
          <a:ln>
            <a:noFill/>
          </a:ln>
          <a:effectLst>
            <a:outerShdw blurRad="292100" dist="139700" dir="2700000" algn="tl" rotWithShape="0">
              <a:srgbClr val="333333">
                <a:alpha val="65000"/>
              </a:srgbClr>
            </a:outerShdw>
          </a:effectLst>
        </p:spPr>
      </p:pic>
      <p:pic>
        <p:nvPicPr>
          <p:cNvPr id="42" name="Obrázek 41" descr="Obsah obrázku stroj/přístroj, interiér, inženýrství, přístrojová deska&#10;&#10;Popis byl vytvořen automaticky">
            <a:extLst>
              <a:ext uri="{FF2B5EF4-FFF2-40B4-BE49-F238E27FC236}">
                <a16:creationId xmlns:a16="http://schemas.microsoft.com/office/drawing/2014/main" id="{2ECB7B3A-F5CD-101E-0FBA-7F5EA0A190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66182" y="924929"/>
            <a:ext cx="3014310" cy="4019080"/>
          </a:xfrm>
          <a:prstGeom prst="rect">
            <a:avLst/>
          </a:prstGeom>
          <a:ln>
            <a:noFill/>
          </a:ln>
          <a:effectLst>
            <a:outerShdw blurRad="292100" dist="139700" dir="2700000" algn="tl" rotWithShape="0">
              <a:srgbClr val="333333">
                <a:alpha val="65000"/>
              </a:srgbClr>
            </a:outerShdw>
          </a:effectLst>
        </p:spPr>
      </p:pic>
      <p:pic>
        <p:nvPicPr>
          <p:cNvPr id="52" name="Obrázek 51" descr="Obsah obrázku Písmo, logo, Grafika, design&#10;&#10;Popis byl vytvořen automaticky">
            <a:extLst>
              <a:ext uri="{FF2B5EF4-FFF2-40B4-BE49-F238E27FC236}">
                <a16:creationId xmlns:a16="http://schemas.microsoft.com/office/drawing/2014/main" id="{99136783-AE00-5FBA-68D7-751903713FCF}"/>
              </a:ext>
            </a:extLst>
          </p:cNvPr>
          <p:cNvPicPr>
            <a:picLocks noChangeAspect="1"/>
          </p:cNvPicPr>
          <p:nvPr/>
        </p:nvPicPr>
        <p:blipFill rotWithShape="1">
          <a:blip r:embed="rId5">
            <a:extLst>
              <a:ext uri="{28A0092B-C50C-407E-A947-70E740481C1C}">
                <a14:useLocalDpi xmlns:a14="http://schemas.microsoft.com/office/drawing/2010/main" val="0"/>
              </a:ext>
            </a:extLst>
          </a:blip>
          <a:srcRect l="13210" t="30909" r="12818" b="31591"/>
          <a:stretch/>
        </p:blipFill>
        <p:spPr>
          <a:xfrm>
            <a:off x="242479" y="5361548"/>
            <a:ext cx="1850457" cy="469045"/>
          </a:xfrm>
          <a:prstGeom prst="rect">
            <a:avLst/>
          </a:prstGeom>
        </p:spPr>
      </p:pic>
      <p:pic>
        <p:nvPicPr>
          <p:cNvPr id="54" name="Obrázek 53" descr="Obsah obrázku Grafika, grafický design, klipart, Písmo&#10;&#10;Popis byl vytvořen automaticky">
            <a:extLst>
              <a:ext uri="{FF2B5EF4-FFF2-40B4-BE49-F238E27FC236}">
                <a16:creationId xmlns:a16="http://schemas.microsoft.com/office/drawing/2014/main" id="{1D6D787E-7379-AAAC-D1FA-31E59DF340E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51940" y="5388833"/>
            <a:ext cx="1583240" cy="1088476"/>
          </a:xfrm>
          <a:prstGeom prst="rect">
            <a:avLst/>
          </a:prstGeom>
        </p:spPr>
      </p:pic>
      <p:pic>
        <p:nvPicPr>
          <p:cNvPr id="56" name="Obrázek 55" descr="Obsah obrázku text, Písmo, Grafika, grafický design&#10;&#10;Popis byl vytvořen automaticky">
            <a:extLst>
              <a:ext uri="{FF2B5EF4-FFF2-40B4-BE49-F238E27FC236}">
                <a16:creationId xmlns:a16="http://schemas.microsoft.com/office/drawing/2014/main" id="{DD439BB8-02A8-FF4B-94F7-6E497311E83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708839" y="5460112"/>
            <a:ext cx="1551232" cy="416862"/>
          </a:xfrm>
          <a:prstGeom prst="rect">
            <a:avLst/>
          </a:prstGeom>
        </p:spPr>
      </p:pic>
      <p:pic>
        <p:nvPicPr>
          <p:cNvPr id="58" name="Obrázek 57" descr="Obsah obrázku text, Písmo, logo, Grafika&#10;&#10;Popis byl vytvořen automaticky">
            <a:extLst>
              <a:ext uri="{FF2B5EF4-FFF2-40B4-BE49-F238E27FC236}">
                <a16:creationId xmlns:a16="http://schemas.microsoft.com/office/drawing/2014/main" id="{0D413939-F78F-D60B-777A-67181EFF0376}"/>
              </a:ext>
            </a:extLst>
          </p:cNvPr>
          <p:cNvPicPr>
            <a:picLocks noChangeAspect="1"/>
          </p:cNvPicPr>
          <p:nvPr/>
        </p:nvPicPr>
        <p:blipFill rotWithShape="1">
          <a:blip r:embed="rId8">
            <a:extLst>
              <a:ext uri="{28A0092B-C50C-407E-A947-70E740481C1C}">
                <a14:useLocalDpi xmlns:a14="http://schemas.microsoft.com/office/drawing/2010/main" val="0"/>
              </a:ext>
            </a:extLst>
          </a:blip>
          <a:srcRect t="34182" r="2697" b="35818"/>
          <a:stretch/>
        </p:blipFill>
        <p:spPr>
          <a:xfrm>
            <a:off x="8117328" y="6008496"/>
            <a:ext cx="1741055" cy="536796"/>
          </a:xfrm>
          <a:prstGeom prst="rect">
            <a:avLst/>
          </a:prstGeom>
        </p:spPr>
      </p:pic>
      <p:pic>
        <p:nvPicPr>
          <p:cNvPr id="60" name="Obrázek 59" descr="Obsah obrázku Písmo, snímek obrazovky, Grafika, text&#10;&#10;Popis byl vytvořen automaticky">
            <a:extLst>
              <a:ext uri="{FF2B5EF4-FFF2-40B4-BE49-F238E27FC236}">
                <a16:creationId xmlns:a16="http://schemas.microsoft.com/office/drawing/2014/main" id="{A9A29FEB-6D1A-110E-C8E7-8D278144E14C}"/>
              </a:ext>
            </a:extLst>
          </p:cNvPr>
          <p:cNvPicPr>
            <a:picLocks noChangeAspect="1"/>
          </p:cNvPicPr>
          <p:nvPr/>
        </p:nvPicPr>
        <p:blipFill rotWithShape="1">
          <a:blip r:embed="rId9">
            <a:extLst>
              <a:ext uri="{28A0092B-C50C-407E-A947-70E740481C1C}">
                <a14:useLocalDpi xmlns:a14="http://schemas.microsoft.com/office/drawing/2010/main" val="0"/>
              </a:ext>
            </a:extLst>
          </a:blip>
          <a:srcRect t="31043" b="33847"/>
          <a:stretch/>
        </p:blipFill>
        <p:spPr>
          <a:xfrm>
            <a:off x="262235" y="6071698"/>
            <a:ext cx="1850457" cy="487272"/>
          </a:xfrm>
          <a:prstGeom prst="rect">
            <a:avLst/>
          </a:prstGeom>
        </p:spPr>
      </p:pic>
      <p:pic>
        <p:nvPicPr>
          <p:cNvPr id="62" name="Obrázek 61" descr="Obsah obrázku Grafika, Písmo, snímek obrazovky, grafický design&#10;&#10;Popis byl vytvořen automaticky">
            <a:extLst>
              <a:ext uri="{FF2B5EF4-FFF2-40B4-BE49-F238E27FC236}">
                <a16:creationId xmlns:a16="http://schemas.microsoft.com/office/drawing/2014/main" id="{66388DDA-B6A4-1144-437F-B7EFE9B805F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218178" y="5380691"/>
            <a:ext cx="1539354" cy="556733"/>
          </a:xfrm>
          <a:prstGeom prst="rect">
            <a:avLst/>
          </a:prstGeom>
        </p:spPr>
      </p:pic>
      <p:pic>
        <p:nvPicPr>
          <p:cNvPr id="64" name="Obrázek 63" descr="Obsah obrázku text, logo, klipart, Grafika&#10;&#10;Popis byl vytvořen automaticky">
            <a:extLst>
              <a:ext uri="{FF2B5EF4-FFF2-40B4-BE49-F238E27FC236}">
                <a16:creationId xmlns:a16="http://schemas.microsoft.com/office/drawing/2014/main" id="{B1C1AC8D-8DAD-8B06-FA9A-2AC145BF964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245814" y="5389707"/>
            <a:ext cx="769784" cy="1088476"/>
          </a:xfrm>
          <a:prstGeom prst="rect">
            <a:avLst/>
          </a:prstGeom>
        </p:spPr>
      </p:pic>
      <p:pic>
        <p:nvPicPr>
          <p:cNvPr id="66" name="Obrázek 65" descr="Obsah obrázku text, logo, Písmo, snímek obrazovky&#10;&#10;Popis byl vytvořen automaticky">
            <a:extLst>
              <a:ext uri="{FF2B5EF4-FFF2-40B4-BE49-F238E27FC236}">
                <a16:creationId xmlns:a16="http://schemas.microsoft.com/office/drawing/2014/main" id="{CB47940E-D00E-9491-DCE6-223E4C516166}"/>
              </a:ext>
            </a:extLst>
          </p:cNvPr>
          <p:cNvPicPr>
            <a:picLocks noChangeAspect="1"/>
          </p:cNvPicPr>
          <p:nvPr/>
        </p:nvPicPr>
        <p:blipFill rotWithShape="1">
          <a:blip r:embed="rId12">
            <a:extLst>
              <a:ext uri="{28A0092B-C50C-407E-A947-70E740481C1C}">
                <a14:useLocalDpi xmlns:a14="http://schemas.microsoft.com/office/drawing/2010/main" val="0"/>
              </a:ext>
            </a:extLst>
          </a:blip>
          <a:srcRect t="32693" b="30909"/>
          <a:stretch/>
        </p:blipFill>
        <p:spPr>
          <a:xfrm>
            <a:off x="3575468" y="5968644"/>
            <a:ext cx="1905000" cy="693381"/>
          </a:xfrm>
          <a:prstGeom prst="rect">
            <a:avLst/>
          </a:prstGeom>
        </p:spPr>
      </p:pic>
      <p:pic>
        <p:nvPicPr>
          <p:cNvPr id="68" name="Obrázek 67" descr="Obsah obrázku Grafika, grafický design, logo, Písmo&#10;&#10;Popis byl vytvořen automaticky">
            <a:extLst>
              <a:ext uri="{FF2B5EF4-FFF2-40B4-BE49-F238E27FC236}">
                <a16:creationId xmlns:a16="http://schemas.microsoft.com/office/drawing/2014/main" id="{AC88C940-E48D-9E7D-2817-098AA7FE1940}"/>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060963" y="5456816"/>
            <a:ext cx="1880616" cy="996139"/>
          </a:xfrm>
          <a:prstGeom prst="rect">
            <a:avLst/>
          </a:prstGeom>
        </p:spPr>
      </p:pic>
      <p:pic>
        <p:nvPicPr>
          <p:cNvPr id="70" name="Obrázek 69">
            <a:extLst>
              <a:ext uri="{FF2B5EF4-FFF2-40B4-BE49-F238E27FC236}">
                <a16:creationId xmlns:a16="http://schemas.microsoft.com/office/drawing/2014/main" id="{40927E28-79A9-F8BA-821D-2DC002674F83}"/>
              </a:ext>
            </a:extLst>
          </p:cNvPr>
          <p:cNvPicPr>
            <a:picLocks noChangeAspect="1"/>
          </p:cNvPicPr>
          <p:nvPr/>
        </p:nvPicPr>
        <p:blipFill>
          <a:blip r:embed="rId14"/>
          <a:stretch>
            <a:fillRect/>
          </a:stretch>
        </p:blipFill>
        <p:spPr>
          <a:xfrm>
            <a:off x="3146771" y="920767"/>
            <a:ext cx="2256294" cy="4011189"/>
          </a:xfrm>
          <a:prstGeom prst="rect">
            <a:avLst/>
          </a:prstGeom>
          <a:ln>
            <a:noFill/>
          </a:ln>
          <a:effectLst>
            <a:outerShdw blurRad="292100" dist="139700" dir="2700000" algn="tl" rotWithShape="0">
              <a:srgbClr val="333333">
                <a:alpha val="65000"/>
              </a:srgbClr>
            </a:outerShdw>
          </a:effectLst>
        </p:spPr>
      </p:pic>
      <p:pic>
        <p:nvPicPr>
          <p:cNvPr id="17" name="Obrázek 16" descr="Obsah obrázku stroj/přístroj, interiér, Elektrické vedení, inženýrství&#10;&#10;Popis byl vytvořen automaticky">
            <a:extLst>
              <a:ext uri="{FF2B5EF4-FFF2-40B4-BE49-F238E27FC236}">
                <a16:creationId xmlns:a16="http://schemas.microsoft.com/office/drawing/2014/main" id="{3817632A-E165-4187-AFE7-B0D2457F5490}"/>
              </a:ext>
            </a:extLst>
          </p:cNvPr>
          <p:cNvPicPr>
            <a:picLocks noChangeAspect="1"/>
          </p:cNvPicPr>
          <p:nvPr/>
        </p:nvPicPr>
        <p:blipFill rotWithShape="1">
          <a:blip r:embed="rId15">
            <a:extLst>
              <a:ext uri="{28A0092B-C50C-407E-A947-70E740481C1C}">
                <a14:useLocalDpi xmlns:a14="http://schemas.microsoft.com/office/drawing/2010/main" val="0"/>
              </a:ext>
            </a:extLst>
          </a:blip>
          <a:srcRect b="35449"/>
          <a:stretch/>
        </p:blipFill>
        <p:spPr>
          <a:xfrm>
            <a:off x="157490" y="2942085"/>
            <a:ext cx="2660096" cy="1989871"/>
          </a:xfrm>
          <a:prstGeom prst="rect">
            <a:avLst/>
          </a:prstGeom>
          <a:ln>
            <a:noFill/>
          </a:ln>
          <a:effectLst>
            <a:outerShdw blurRad="292100" dist="139700" dir="2700000" algn="tl" rotWithShape="0">
              <a:srgbClr val="333333">
                <a:alpha val="65000"/>
              </a:srgbClr>
            </a:outerShdw>
          </a:effectLst>
        </p:spPr>
      </p:pic>
      <p:pic>
        <p:nvPicPr>
          <p:cNvPr id="76" name="Obrázek 75" descr="Obsah obrázku text, počítač, interiér, zeď&#10;&#10;Popis byl vytvořen automaticky">
            <a:extLst>
              <a:ext uri="{FF2B5EF4-FFF2-40B4-BE49-F238E27FC236}">
                <a16:creationId xmlns:a16="http://schemas.microsoft.com/office/drawing/2014/main" id="{0AFF063A-4D44-ADFA-9237-4AA943C56550}"/>
              </a:ext>
            </a:extLst>
          </p:cNvPr>
          <p:cNvPicPr>
            <a:picLocks noChangeAspect="1"/>
          </p:cNvPicPr>
          <p:nvPr/>
        </p:nvPicPr>
        <p:blipFill rotWithShape="1">
          <a:blip r:embed="rId16">
            <a:extLst>
              <a:ext uri="{28A0092B-C50C-407E-A947-70E740481C1C}">
                <a14:useLocalDpi xmlns:a14="http://schemas.microsoft.com/office/drawing/2010/main" val="0"/>
              </a:ext>
            </a:extLst>
          </a:blip>
          <a:srcRect l="18516"/>
          <a:stretch/>
        </p:blipFill>
        <p:spPr>
          <a:xfrm rot="5400000">
            <a:off x="8470954" y="1550114"/>
            <a:ext cx="4001422" cy="2762262"/>
          </a:xfrm>
          <a:prstGeom prst="rect">
            <a:avLst/>
          </a:prstGeom>
          <a:ln>
            <a:noFill/>
          </a:ln>
          <a:effectLst>
            <a:outerShdw blurRad="292100" dist="139700" dir="2700000" algn="tl" rotWithShape="0">
              <a:srgbClr val="333333">
                <a:alpha val="65000"/>
              </a:srgbClr>
            </a:outerShdw>
          </a:effectLst>
        </p:spPr>
      </p:pic>
      <p:pic>
        <p:nvPicPr>
          <p:cNvPr id="4" name="Obrázek 3" descr="Obsah obrázku design&#10;&#10;Popis byl vytvořen automaticky se střední mírou spolehlivosti">
            <a:extLst>
              <a:ext uri="{FF2B5EF4-FFF2-40B4-BE49-F238E27FC236}">
                <a16:creationId xmlns:a16="http://schemas.microsoft.com/office/drawing/2014/main" id="{59C0C4A2-C7E8-FE18-1530-637809615B4D}"/>
              </a:ext>
            </a:extLst>
          </p:cNvPr>
          <p:cNvPicPr>
            <a:picLocks noChangeAspect="1"/>
          </p:cNvPicPr>
          <p:nvPr/>
        </p:nvPicPr>
        <p:blipFill rotWithShape="1">
          <a:blip r:embed="rId17">
            <a:extLst>
              <a:ext uri="{28A0092B-C50C-407E-A947-70E740481C1C}">
                <a14:useLocalDpi xmlns:a14="http://schemas.microsoft.com/office/drawing/2010/main" val="0"/>
              </a:ext>
            </a:extLst>
          </a:blip>
          <a:srcRect l="21278" t="11307" r="23647" b="14654"/>
          <a:stretch/>
        </p:blipFill>
        <p:spPr>
          <a:xfrm>
            <a:off x="2355114" y="5400456"/>
            <a:ext cx="938420" cy="1261569"/>
          </a:xfrm>
          <a:prstGeom prst="rect">
            <a:avLst/>
          </a:prstGeom>
        </p:spPr>
      </p:pic>
      <p:sp>
        <p:nvSpPr>
          <p:cNvPr id="2" name="TextovéPole 1">
            <a:extLst>
              <a:ext uri="{FF2B5EF4-FFF2-40B4-BE49-F238E27FC236}">
                <a16:creationId xmlns:a16="http://schemas.microsoft.com/office/drawing/2014/main" id="{9F789171-0474-F288-4173-29ECF96E663F}"/>
              </a:ext>
            </a:extLst>
          </p:cNvPr>
          <p:cNvSpPr txBox="1"/>
          <p:nvPr/>
        </p:nvSpPr>
        <p:spPr>
          <a:xfrm>
            <a:off x="203171" y="213692"/>
            <a:ext cx="10091352" cy="369332"/>
          </a:xfrm>
          <a:prstGeom prst="rect">
            <a:avLst/>
          </a:prstGeom>
          <a:noFill/>
          <a:scene3d>
            <a:camera prst="orthographicFront"/>
            <a:lightRig rig="threePt" dir="t"/>
          </a:scene3d>
          <a:sp3d contourW="12700">
            <a:contourClr>
              <a:schemeClr val="bg1"/>
            </a:contourClr>
          </a:sp3d>
        </p:spPr>
        <p:txBody>
          <a:bodyPr wrap="square" rtlCol="0">
            <a:spAutoFit/>
          </a:bodyPr>
          <a:lstStyle/>
          <a:p>
            <a:r>
              <a:rPr lang="cs-CZ" b="1" dirty="0">
                <a:latin typeface="Calibri" panose="020F0502020204030204" pitchFamily="34" charset="0"/>
                <a:cs typeface="Calibri" panose="020F0502020204030204" pitchFamily="34" charset="0"/>
              </a:rPr>
              <a:t>Reference</a:t>
            </a:r>
          </a:p>
        </p:txBody>
      </p:sp>
      <p:pic>
        <p:nvPicPr>
          <p:cNvPr id="5" name="Obrázek 4" descr="Obsah obrázku Písmo, logo, Grafika, symbol&#10;&#10;Popis byl vytvořen automaticky">
            <a:extLst>
              <a:ext uri="{FF2B5EF4-FFF2-40B4-BE49-F238E27FC236}">
                <a16:creationId xmlns:a16="http://schemas.microsoft.com/office/drawing/2014/main" id="{4843A277-178D-D438-07BE-D112399F23B9}"/>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0928178" y="109644"/>
            <a:ext cx="1090800" cy="540871"/>
          </a:xfrm>
          <a:prstGeom prst="rect">
            <a:avLst/>
          </a:prstGeom>
        </p:spPr>
      </p:pic>
    </p:spTree>
    <p:extLst>
      <p:ext uri="{BB962C8B-B14F-4D97-AF65-F5344CB8AC3E}">
        <p14:creationId xmlns:p14="http://schemas.microsoft.com/office/powerpoint/2010/main" val="22687424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1">
            <a:extLst>
              <a:ext uri="{FF2B5EF4-FFF2-40B4-BE49-F238E27FC236}">
                <a16:creationId xmlns:a16="http://schemas.microsoft.com/office/drawing/2014/main" id="{242BC040-E9B5-9DAB-13B7-35CDDA3F8A30}"/>
              </a:ext>
            </a:extLst>
          </p:cNvPr>
          <p:cNvSpPr txBox="1">
            <a:spLocks/>
          </p:cNvSpPr>
          <p:nvPr/>
        </p:nvSpPr>
        <p:spPr>
          <a:xfrm>
            <a:off x="0" y="3198240"/>
            <a:ext cx="5885688" cy="241560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cs-CZ" sz="3600" b="1"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rPr>
              <a:t>Analýza FVE z pohledu MC4 konektorů</a:t>
            </a:r>
          </a:p>
        </p:txBody>
      </p:sp>
      <p:pic>
        <p:nvPicPr>
          <p:cNvPr id="4" name="Obrázek 3">
            <a:extLst>
              <a:ext uri="{FF2B5EF4-FFF2-40B4-BE49-F238E27FC236}">
                <a16:creationId xmlns:a16="http://schemas.microsoft.com/office/drawing/2014/main" id="{FA4C8DDD-9415-2640-A69A-9E23E8296C43}"/>
              </a:ext>
            </a:extLst>
          </p:cNvPr>
          <p:cNvPicPr>
            <a:picLocks noChangeAspect="1"/>
          </p:cNvPicPr>
          <p:nvPr/>
        </p:nvPicPr>
        <p:blipFill>
          <a:blip r:embed="rId3"/>
          <a:stretch>
            <a:fillRect/>
          </a:stretch>
        </p:blipFill>
        <p:spPr>
          <a:xfrm>
            <a:off x="28613" y="0"/>
            <a:ext cx="12134774" cy="6858000"/>
          </a:xfrm>
          <a:prstGeom prst="rect">
            <a:avLst/>
          </a:prstGeom>
        </p:spPr>
      </p:pic>
    </p:spTree>
    <p:extLst>
      <p:ext uri="{BB962C8B-B14F-4D97-AF65-F5344CB8AC3E}">
        <p14:creationId xmlns:p14="http://schemas.microsoft.com/office/powerpoint/2010/main" val="3912255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Obrázek 15" descr="Obsah obrázku logo&#10;&#10;Popis byl vytvořen automaticky">
            <a:extLst>
              <a:ext uri="{FF2B5EF4-FFF2-40B4-BE49-F238E27FC236}">
                <a16:creationId xmlns:a16="http://schemas.microsoft.com/office/drawing/2014/main" id="{6E6B657E-E1A8-C84D-3B25-02BFD0DC78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13852" y="157719"/>
            <a:ext cx="975919" cy="469078"/>
          </a:xfrm>
          <a:prstGeom prst="rect">
            <a:avLst/>
          </a:prstGeom>
        </p:spPr>
      </p:pic>
      <p:sp>
        <p:nvSpPr>
          <p:cNvPr id="12" name="TextovéPole 11">
            <a:extLst>
              <a:ext uri="{FF2B5EF4-FFF2-40B4-BE49-F238E27FC236}">
                <a16:creationId xmlns:a16="http://schemas.microsoft.com/office/drawing/2014/main" id="{41B5D95F-F730-9937-AA7E-BCF5EFC8D35F}"/>
              </a:ext>
            </a:extLst>
          </p:cNvPr>
          <p:cNvSpPr txBox="1"/>
          <p:nvPr/>
        </p:nvSpPr>
        <p:spPr>
          <a:xfrm>
            <a:off x="82937" y="224954"/>
            <a:ext cx="11722940" cy="369332"/>
          </a:xfrm>
          <a:prstGeom prst="rect">
            <a:avLst/>
          </a:prstGeom>
          <a:noFill/>
        </p:spPr>
        <p:txBody>
          <a:bodyPr wrap="square" rtlCol="0">
            <a:spAutoFit/>
          </a:bodyPr>
          <a:lstStyle/>
          <a:p>
            <a:r>
              <a:rPr lang="en-US" b="1" dirty="0" err="1"/>
              <a:t>Statistika</a:t>
            </a:r>
            <a:r>
              <a:rPr lang="en-US" b="1" dirty="0"/>
              <a:t> </a:t>
            </a:r>
            <a:r>
              <a:rPr lang="en-US" b="1" dirty="0" err="1"/>
              <a:t>požárů</a:t>
            </a:r>
            <a:r>
              <a:rPr lang="en-US" b="1" dirty="0"/>
              <a:t> FVE v ČR </a:t>
            </a:r>
            <a:endParaRPr lang="cs-CZ" b="1" dirty="0"/>
          </a:p>
        </p:txBody>
      </p:sp>
      <p:sp>
        <p:nvSpPr>
          <p:cNvPr id="2" name="Obdélník 1">
            <a:extLst>
              <a:ext uri="{FF2B5EF4-FFF2-40B4-BE49-F238E27FC236}">
                <a16:creationId xmlns:a16="http://schemas.microsoft.com/office/drawing/2014/main" id="{BA830181-73AE-7985-146D-A79A7B3902E8}"/>
              </a:ext>
            </a:extLst>
          </p:cNvPr>
          <p:cNvSpPr/>
          <p:nvPr/>
        </p:nvSpPr>
        <p:spPr>
          <a:xfrm>
            <a:off x="0" y="6633045"/>
            <a:ext cx="12192000" cy="22495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sp>
        <p:nvSpPr>
          <p:cNvPr id="6" name="Obdélník 5">
            <a:extLst>
              <a:ext uri="{FF2B5EF4-FFF2-40B4-BE49-F238E27FC236}">
                <a16:creationId xmlns:a16="http://schemas.microsoft.com/office/drawing/2014/main" id="{96B020A6-1736-F1AE-56DB-6986A1D49B41}"/>
              </a:ext>
            </a:extLst>
          </p:cNvPr>
          <p:cNvSpPr/>
          <p:nvPr/>
        </p:nvSpPr>
        <p:spPr>
          <a:xfrm>
            <a:off x="0" y="726577"/>
            <a:ext cx="12192000" cy="87887"/>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graphicFrame>
        <p:nvGraphicFramePr>
          <p:cNvPr id="8" name="Graf 7">
            <a:extLst>
              <a:ext uri="{FF2B5EF4-FFF2-40B4-BE49-F238E27FC236}">
                <a16:creationId xmlns:a16="http://schemas.microsoft.com/office/drawing/2014/main" id="{5D39662C-449C-C2EC-C0D2-0D3832821FD9}"/>
              </a:ext>
            </a:extLst>
          </p:cNvPr>
          <p:cNvGraphicFramePr/>
          <p:nvPr/>
        </p:nvGraphicFramePr>
        <p:xfrm>
          <a:off x="454318" y="929600"/>
          <a:ext cx="11283363" cy="4546436"/>
        </p:xfrm>
        <a:graphic>
          <a:graphicData uri="http://schemas.openxmlformats.org/drawingml/2006/chart">
            <c:chart xmlns:c="http://schemas.openxmlformats.org/drawingml/2006/chart" xmlns:r="http://schemas.openxmlformats.org/officeDocument/2006/relationships" r:id="rId4"/>
          </a:graphicData>
        </a:graphic>
      </p:graphicFrame>
      <p:sp>
        <p:nvSpPr>
          <p:cNvPr id="11" name="TextovéPole 1">
            <a:extLst>
              <a:ext uri="{FF2B5EF4-FFF2-40B4-BE49-F238E27FC236}">
                <a16:creationId xmlns:a16="http://schemas.microsoft.com/office/drawing/2014/main" id="{1D0F8B80-36CF-E94F-1EF0-006B00E0091B}"/>
              </a:ext>
            </a:extLst>
          </p:cNvPr>
          <p:cNvSpPr txBox="1"/>
          <p:nvPr/>
        </p:nvSpPr>
        <p:spPr>
          <a:xfrm>
            <a:off x="1312813" y="5364209"/>
            <a:ext cx="541018" cy="228122"/>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cs-CZ" sz="1100" kern="1200" dirty="0">
                <a:solidFill>
                  <a:schemeClr val="tx1">
                    <a:lumMod val="50000"/>
                    <a:lumOff val="50000"/>
                  </a:schemeClr>
                </a:solidFill>
              </a:rPr>
              <a:t>2018</a:t>
            </a:r>
          </a:p>
        </p:txBody>
      </p:sp>
      <p:sp>
        <p:nvSpPr>
          <p:cNvPr id="13" name="TextovéPole 1">
            <a:extLst>
              <a:ext uri="{FF2B5EF4-FFF2-40B4-BE49-F238E27FC236}">
                <a16:creationId xmlns:a16="http://schemas.microsoft.com/office/drawing/2014/main" id="{580AD074-CE70-08F7-E72F-DF52EBA52A00}"/>
              </a:ext>
            </a:extLst>
          </p:cNvPr>
          <p:cNvSpPr txBox="1"/>
          <p:nvPr/>
        </p:nvSpPr>
        <p:spPr>
          <a:xfrm>
            <a:off x="1913327" y="5363203"/>
            <a:ext cx="524538" cy="228122"/>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cs-CZ" sz="1100" kern="1200" dirty="0">
                <a:solidFill>
                  <a:schemeClr val="tx1">
                    <a:lumMod val="50000"/>
                    <a:lumOff val="50000"/>
                  </a:schemeClr>
                </a:solidFill>
              </a:rPr>
              <a:t>2019</a:t>
            </a:r>
          </a:p>
        </p:txBody>
      </p:sp>
      <p:sp>
        <p:nvSpPr>
          <p:cNvPr id="26" name="TextovéPole 1">
            <a:extLst>
              <a:ext uri="{FF2B5EF4-FFF2-40B4-BE49-F238E27FC236}">
                <a16:creationId xmlns:a16="http://schemas.microsoft.com/office/drawing/2014/main" id="{46F81BF1-0F62-B049-3F3E-300A6DC13D71}"/>
              </a:ext>
            </a:extLst>
          </p:cNvPr>
          <p:cNvSpPr txBox="1"/>
          <p:nvPr/>
        </p:nvSpPr>
        <p:spPr>
          <a:xfrm>
            <a:off x="2568285" y="5363203"/>
            <a:ext cx="512020" cy="228122"/>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cs-CZ" sz="1100" kern="1200" dirty="0">
                <a:solidFill>
                  <a:schemeClr val="tx1">
                    <a:lumMod val="50000"/>
                    <a:lumOff val="50000"/>
                  </a:schemeClr>
                </a:solidFill>
              </a:rPr>
              <a:t>2020</a:t>
            </a:r>
          </a:p>
        </p:txBody>
      </p:sp>
      <p:sp>
        <p:nvSpPr>
          <p:cNvPr id="27" name="TextovéPole 1">
            <a:extLst>
              <a:ext uri="{FF2B5EF4-FFF2-40B4-BE49-F238E27FC236}">
                <a16:creationId xmlns:a16="http://schemas.microsoft.com/office/drawing/2014/main" id="{70B5542F-EBD8-701A-F78D-2FE007EE0BE3}"/>
              </a:ext>
            </a:extLst>
          </p:cNvPr>
          <p:cNvSpPr txBox="1"/>
          <p:nvPr/>
        </p:nvSpPr>
        <p:spPr>
          <a:xfrm>
            <a:off x="3227223" y="5363203"/>
            <a:ext cx="486027" cy="228122"/>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cs-CZ" sz="1100" kern="1200" dirty="0">
                <a:solidFill>
                  <a:schemeClr val="tx1">
                    <a:lumMod val="50000"/>
                    <a:lumOff val="50000"/>
                  </a:schemeClr>
                </a:solidFill>
              </a:rPr>
              <a:t>2021</a:t>
            </a:r>
          </a:p>
        </p:txBody>
      </p:sp>
      <p:sp>
        <p:nvSpPr>
          <p:cNvPr id="28" name="TextovéPole 1">
            <a:extLst>
              <a:ext uri="{FF2B5EF4-FFF2-40B4-BE49-F238E27FC236}">
                <a16:creationId xmlns:a16="http://schemas.microsoft.com/office/drawing/2014/main" id="{42683BDA-A1C3-6C3F-42B2-1F8E1F63F5B3}"/>
              </a:ext>
            </a:extLst>
          </p:cNvPr>
          <p:cNvSpPr txBox="1"/>
          <p:nvPr/>
        </p:nvSpPr>
        <p:spPr>
          <a:xfrm>
            <a:off x="3801693" y="5368387"/>
            <a:ext cx="486027" cy="228122"/>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cs-CZ" sz="1100" kern="1200" dirty="0">
                <a:solidFill>
                  <a:schemeClr val="tx1">
                    <a:lumMod val="50000"/>
                    <a:lumOff val="50000"/>
                  </a:schemeClr>
                </a:solidFill>
              </a:rPr>
              <a:t>2022</a:t>
            </a:r>
          </a:p>
        </p:txBody>
      </p:sp>
      <p:sp>
        <p:nvSpPr>
          <p:cNvPr id="29" name="TextovéPole 1">
            <a:extLst>
              <a:ext uri="{FF2B5EF4-FFF2-40B4-BE49-F238E27FC236}">
                <a16:creationId xmlns:a16="http://schemas.microsoft.com/office/drawing/2014/main" id="{D2AA0734-4CEB-280B-CA90-C82F768F3A82}"/>
              </a:ext>
            </a:extLst>
          </p:cNvPr>
          <p:cNvSpPr txBox="1"/>
          <p:nvPr/>
        </p:nvSpPr>
        <p:spPr>
          <a:xfrm>
            <a:off x="4473461" y="5363203"/>
            <a:ext cx="583704" cy="228122"/>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cs-CZ" sz="1100" kern="1200" dirty="0">
                <a:solidFill>
                  <a:schemeClr val="tx1">
                    <a:lumMod val="50000"/>
                    <a:lumOff val="50000"/>
                  </a:schemeClr>
                </a:solidFill>
              </a:rPr>
              <a:t>2023</a:t>
            </a:r>
          </a:p>
        </p:txBody>
      </p:sp>
      <p:sp>
        <p:nvSpPr>
          <p:cNvPr id="30" name="TextovéPole 1">
            <a:extLst>
              <a:ext uri="{FF2B5EF4-FFF2-40B4-BE49-F238E27FC236}">
                <a16:creationId xmlns:a16="http://schemas.microsoft.com/office/drawing/2014/main" id="{E825063D-F0D1-0EAE-BDA1-0B266922E8F5}"/>
              </a:ext>
            </a:extLst>
          </p:cNvPr>
          <p:cNvSpPr txBox="1"/>
          <p:nvPr/>
        </p:nvSpPr>
        <p:spPr>
          <a:xfrm>
            <a:off x="5116661" y="5368387"/>
            <a:ext cx="511501" cy="228122"/>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cs-CZ" sz="1100" kern="1200" dirty="0">
                <a:solidFill>
                  <a:schemeClr val="tx1">
                    <a:lumMod val="50000"/>
                    <a:lumOff val="50000"/>
                  </a:schemeClr>
                </a:solidFill>
              </a:rPr>
              <a:t>2024</a:t>
            </a:r>
          </a:p>
        </p:txBody>
      </p:sp>
      <p:sp>
        <p:nvSpPr>
          <p:cNvPr id="31" name="TextovéPole 1">
            <a:extLst>
              <a:ext uri="{FF2B5EF4-FFF2-40B4-BE49-F238E27FC236}">
                <a16:creationId xmlns:a16="http://schemas.microsoft.com/office/drawing/2014/main" id="{A6D735FB-D0ED-070E-D907-643F55C5F8D4}"/>
              </a:ext>
            </a:extLst>
          </p:cNvPr>
          <p:cNvSpPr txBox="1"/>
          <p:nvPr/>
        </p:nvSpPr>
        <p:spPr>
          <a:xfrm>
            <a:off x="5748846" y="5363050"/>
            <a:ext cx="511501" cy="228122"/>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cs-CZ" sz="1100" kern="1200" dirty="0">
                <a:solidFill>
                  <a:schemeClr val="tx1">
                    <a:lumMod val="50000"/>
                    <a:lumOff val="50000"/>
                  </a:schemeClr>
                </a:solidFill>
              </a:rPr>
              <a:t>2025</a:t>
            </a:r>
          </a:p>
        </p:txBody>
      </p:sp>
      <p:sp>
        <p:nvSpPr>
          <p:cNvPr id="32" name="TextovéPole 1">
            <a:extLst>
              <a:ext uri="{FF2B5EF4-FFF2-40B4-BE49-F238E27FC236}">
                <a16:creationId xmlns:a16="http://schemas.microsoft.com/office/drawing/2014/main" id="{624FE436-D49B-FF89-9FF9-58E9D8F5573B}"/>
              </a:ext>
            </a:extLst>
          </p:cNvPr>
          <p:cNvSpPr txBox="1"/>
          <p:nvPr/>
        </p:nvSpPr>
        <p:spPr>
          <a:xfrm>
            <a:off x="6382999" y="5368387"/>
            <a:ext cx="511501" cy="228122"/>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cs-CZ" sz="1100" kern="1200" dirty="0">
                <a:solidFill>
                  <a:schemeClr val="tx1">
                    <a:lumMod val="50000"/>
                    <a:lumOff val="50000"/>
                  </a:schemeClr>
                </a:solidFill>
              </a:rPr>
              <a:t>2026</a:t>
            </a:r>
          </a:p>
        </p:txBody>
      </p:sp>
      <p:sp>
        <p:nvSpPr>
          <p:cNvPr id="34" name="TextovéPole 1">
            <a:extLst>
              <a:ext uri="{FF2B5EF4-FFF2-40B4-BE49-F238E27FC236}">
                <a16:creationId xmlns:a16="http://schemas.microsoft.com/office/drawing/2014/main" id="{5F97873D-7C52-6A5D-4FDD-0599A39246D7}"/>
              </a:ext>
            </a:extLst>
          </p:cNvPr>
          <p:cNvSpPr txBox="1"/>
          <p:nvPr/>
        </p:nvSpPr>
        <p:spPr>
          <a:xfrm>
            <a:off x="7653503" y="5368387"/>
            <a:ext cx="521756" cy="228122"/>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cs-CZ" sz="1100" kern="1200" dirty="0">
                <a:solidFill>
                  <a:schemeClr val="tx1">
                    <a:lumMod val="50000"/>
                    <a:lumOff val="50000"/>
                  </a:schemeClr>
                </a:solidFill>
              </a:rPr>
              <a:t>2028</a:t>
            </a:r>
          </a:p>
        </p:txBody>
      </p:sp>
      <p:sp>
        <p:nvSpPr>
          <p:cNvPr id="35" name="TextovéPole 1">
            <a:extLst>
              <a:ext uri="{FF2B5EF4-FFF2-40B4-BE49-F238E27FC236}">
                <a16:creationId xmlns:a16="http://schemas.microsoft.com/office/drawing/2014/main" id="{0E8ECF24-7AA7-F3A7-8599-2F1E86193446}"/>
              </a:ext>
            </a:extLst>
          </p:cNvPr>
          <p:cNvSpPr txBox="1"/>
          <p:nvPr/>
        </p:nvSpPr>
        <p:spPr>
          <a:xfrm>
            <a:off x="8295943" y="5368387"/>
            <a:ext cx="521756" cy="228122"/>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cs-CZ" sz="1100" kern="1200" dirty="0">
                <a:solidFill>
                  <a:schemeClr val="tx1">
                    <a:lumMod val="50000"/>
                    <a:lumOff val="50000"/>
                  </a:schemeClr>
                </a:solidFill>
              </a:rPr>
              <a:t>2029</a:t>
            </a:r>
          </a:p>
        </p:txBody>
      </p:sp>
      <p:sp>
        <p:nvSpPr>
          <p:cNvPr id="36" name="TextovéPole 1">
            <a:extLst>
              <a:ext uri="{FF2B5EF4-FFF2-40B4-BE49-F238E27FC236}">
                <a16:creationId xmlns:a16="http://schemas.microsoft.com/office/drawing/2014/main" id="{69317282-6452-71FF-F99B-06515EB73B2C}"/>
              </a:ext>
            </a:extLst>
          </p:cNvPr>
          <p:cNvSpPr txBox="1"/>
          <p:nvPr/>
        </p:nvSpPr>
        <p:spPr>
          <a:xfrm>
            <a:off x="8895582" y="5368387"/>
            <a:ext cx="521756" cy="228122"/>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cs-CZ" sz="1100" kern="1200" dirty="0">
                <a:solidFill>
                  <a:schemeClr val="tx1">
                    <a:lumMod val="50000"/>
                    <a:lumOff val="50000"/>
                  </a:schemeClr>
                </a:solidFill>
              </a:rPr>
              <a:t>2030</a:t>
            </a:r>
          </a:p>
        </p:txBody>
      </p:sp>
      <p:sp>
        <p:nvSpPr>
          <p:cNvPr id="37" name="TextovéPole 36">
            <a:extLst>
              <a:ext uri="{FF2B5EF4-FFF2-40B4-BE49-F238E27FC236}">
                <a16:creationId xmlns:a16="http://schemas.microsoft.com/office/drawing/2014/main" id="{4BDFF443-B7F4-82DB-1A45-20535103C62F}"/>
              </a:ext>
            </a:extLst>
          </p:cNvPr>
          <p:cNvSpPr txBox="1"/>
          <p:nvPr/>
        </p:nvSpPr>
        <p:spPr>
          <a:xfrm>
            <a:off x="429129" y="6200505"/>
            <a:ext cx="7574111" cy="246221"/>
          </a:xfrm>
          <a:prstGeom prst="rect">
            <a:avLst/>
          </a:prstGeom>
          <a:noFill/>
        </p:spPr>
        <p:txBody>
          <a:bodyPr wrap="square" rtlCol="0">
            <a:spAutoFit/>
          </a:bodyPr>
          <a:lstStyle/>
          <a:p>
            <a:r>
              <a:rPr lang="cs-CZ" sz="1000" i="1" u="sng" dirty="0"/>
              <a:t>Zdroj: </a:t>
            </a:r>
            <a:r>
              <a:rPr lang="cs-CZ" sz="1000" i="1" u="sng" dirty="0">
                <a:hlinkClick r:id="rId5">
                  <a:extLst>
                    <a:ext uri="{A12FA001-AC4F-418D-AE19-62706E023703}">
                      <ahyp:hlinkClr xmlns:ahyp="http://schemas.microsoft.com/office/drawing/2018/hyperlinkcolor" val="tx"/>
                    </a:ext>
                  </a:extLst>
                </a:hlinkClick>
              </a:rPr>
              <a:t>Statistika HZS do roku 2023</a:t>
            </a:r>
            <a:r>
              <a:rPr lang="cs-CZ" sz="1000" i="1" u="sng" dirty="0"/>
              <a:t>, od roku 2024 predikce na základě analýzy, nárust instalovaného výkonu – Solární asociace (2024)</a:t>
            </a:r>
            <a:endParaRPr lang="cs-CZ" u="sng" dirty="0"/>
          </a:p>
        </p:txBody>
      </p:sp>
      <p:sp>
        <p:nvSpPr>
          <p:cNvPr id="39" name="TextovéPole 1">
            <a:extLst>
              <a:ext uri="{FF2B5EF4-FFF2-40B4-BE49-F238E27FC236}">
                <a16:creationId xmlns:a16="http://schemas.microsoft.com/office/drawing/2014/main" id="{6A109601-BCAE-DDBA-7467-036226452687}"/>
              </a:ext>
            </a:extLst>
          </p:cNvPr>
          <p:cNvSpPr txBox="1"/>
          <p:nvPr/>
        </p:nvSpPr>
        <p:spPr>
          <a:xfrm>
            <a:off x="7016252" y="5368387"/>
            <a:ext cx="511502" cy="228122"/>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cs-CZ" sz="1100" kern="1200" dirty="0">
                <a:solidFill>
                  <a:schemeClr val="tx1">
                    <a:lumMod val="50000"/>
                    <a:lumOff val="50000"/>
                  </a:schemeClr>
                </a:solidFill>
              </a:rPr>
              <a:t>2027</a:t>
            </a:r>
          </a:p>
        </p:txBody>
      </p:sp>
      <p:sp>
        <p:nvSpPr>
          <p:cNvPr id="40" name="TextovéPole 39">
            <a:extLst>
              <a:ext uri="{FF2B5EF4-FFF2-40B4-BE49-F238E27FC236}">
                <a16:creationId xmlns:a16="http://schemas.microsoft.com/office/drawing/2014/main" id="{EEC89B14-1081-B86E-CFFA-7A3DD9D097B8}"/>
              </a:ext>
            </a:extLst>
          </p:cNvPr>
          <p:cNvSpPr txBox="1"/>
          <p:nvPr/>
        </p:nvSpPr>
        <p:spPr>
          <a:xfrm>
            <a:off x="4751401" y="5628619"/>
            <a:ext cx="1508946" cy="297004"/>
          </a:xfrm>
          <a:prstGeom prst="rect">
            <a:avLst/>
          </a:prstGeom>
          <a:noFill/>
        </p:spPr>
        <p:txBody>
          <a:bodyPr wrap="square" rtlCol="0">
            <a:spAutoFit/>
          </a:bodyPr>
          <a:lstStyle/>
          <a:p>
            <a:r>
              <a:rPr lang="cs-CZ" sz="1330" dirty="0" err="1">
                <a:solidFill>
                  <a:schemeClr val="tx1">
                    <a:lumMod val="95000"/>
                    <a:lumOff val="5000"/>
                  </a:schemeClr>
                </a:solidFill>
              </a:rPr>
              <a:t>MWp</a:t>
            </a:r>
            <a:r>
              <a:rPr lang="cs-CZ" sz="1330" dirty="0">
                <a:solidFill>
                  <a:schemeClr val="tx1">
                    <a:lumMod val="95000"/>
                    <a:lumOff val="5000"/>
                  </a:schemeClr>
                </a:solidFill>
              </a:rPr>
              <a:t> nárust/rok</a:t>
            </a:r>
          </a:p>
        </p:txBody>
      </p:sp>
    </p:spTree>
    <p:extLst>
      <p:ext uri="{BB962C8B-B14F-4D97-AF65-F5344CB8AC3E}">
        <p14:creationId xmlns:p14="http://schemas.microsoft.com/office/powerpoint/2010/main" val="24789683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841A7C84-10FF-70F6-1BD4-2F292C9667F6}"/>
            </a:ext>
          </a:extLst>
        </p:cNvPr>
        <p:cNvGrpSpPr/>
        <p:nvPr/>
      </p:nvGrpSpPr>
      <p:grpSpPr>
        <a:xfrm>
          <a:off x="0" y="0"/>
          <a:ext cx="0" cy="0"/>
          <a:chOff x="0" y="0"/>
          <a:chExt cx="0" cy="0"/>
        </a:xfrm>
      </p:grpSpPr>
      <p:pic>
        <p:nvPicPr>
          <p:cNvPr id="16" name="Obrázek 15" descr="Obsah obrázku logo&#10;&#10;Popis byl vytvořen automaticky">
            <a:extLst>
              <a:ext uri="{FF2B5EF4-FFF2-40B4-BE49-F238E27FC236}">
                <a16:creationId xmlns:a16="http://schemas.microsoft.com/office/drawing/2014/main" id="{FDFFFC5C-106E-4169-D185-58028AC603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13852" y="157719"/>
            <a:ext cx="975919" cy="469078"/>
          </a:xfrm>
          <a:prstGeom prst="rect">
            <a:avLst/>
          </a:prstGeom>
        </p:spPr>
      </p:pic>
      <p:graphicFrame>
        <p:nvGraphicFramePr>
          <p:cNvPr id="25" name="Diagramm 5">
            <a:extLst>
              <a:ext uri="{FF2B5EF4-FFF2-40B4-BE49-F238E27FC236}">
                <a16:creationId xmlns:a16="http://schemas.microsoft.com/office/drawing/2014/main" id="{FAEA9BD1-3FFF-1AD8-CBF8-859E614B1B78}"/>
              </a:ext>
            </a:extLst>
          </p:cNvPr>
          <p:cNvGraphicFramePr>
            <a:graphicFrameLocks/>
          </p:cNvGraphicFramePr>
          <p:nvPr/>
        </p:nvGraphicFramePr>
        <p:xfrm>
          <a:off x="380507" y="1072680"/>
          <a:ext cx="11127800" cy="4462501"/>
        </p:xfrm>
        <a:graphic>
          <a:graphicData uri="http://schemas.openxmlformats.org/drawingml/2006/chart">
            <c:chart xmlns:c="http://schemas.openxmlformats.org/drawingml/2006/chart" xmlns:r="http://schemas.openxmlformats.org/officeDocument/2006/relationships" r:id="rId4"/>
          </a:graphicData>
        </a:graphic>
      </p:graphicFrame>
      <p:pic>
        <p:nvPicPr>
          <p:cNvPr id="1026" name="Picture 2" descr="Jsme hrdým členem Solární asociace | fotovolty | Fotovoltaická elektrárna  nejen pro vaši střechu">
            <a:extLst>
              <a:ext uri="{FF2B5EF4-FFF2-40B4-BE49-F238E27FC236}">
                <a16:creationId xmlns:a16="http://schemas.microsoft.com/office/drawing/2014/main" id="{5A682BBA-A072-8257-0134-B474D5CF7B6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5548" y="5270287"/>
            <a:ext cx="2495080" cy="969767"/>
          </a:xfrm>
          <a:prstGeom prst="rect">
            <a:avLst/>
          </a:prstGeom>
          <a:noFill/>
          <a:extLst>
            <a:ext uri="{909E8E84-426E-40DD-AFC4-6F175D3DCCD1}">
              <a14:hiddenFill xmlns:a14="http://schemas.microsoft.com/office/drawing/2010/main">
                <a:solidFill>
                  <a:srgbClr val="FFFFFF"/>
                </a:solidFill>
              </a14:hiddenFill>
            </a:ext>
          </a:extLst>
        </p:spPr>
      </p:pic>
      <p:sp>
        <p:nvSpPr>
          <p:cNvPr id="26" name="TextovéPole 25">
            <a:extLst>
              <a:ext uri="{FF2B5EF4-FFF2-40B4-BE49-F238E27FC236}">
                <a16:creationId xmlns:a16="http://schemas.microsoft.com/office/drawing/2014/main" id="{F538A935-6E2C-8F43-876D-9DAA7D4D7FEF}"/>
              </a:ext>
            </a:extLst>
          </p:cNvPr>
          <p:cNvSpPr txBox="1"/>
          <p:nvPr/>
        </p:nvSpPr>
        <p:spPr>
          <a:xfrm>
            <a:off x="82937" y="224954"/>
            <a:ext cx="11722940" cy="369332"/>
          </a:xfrm>
          <a:prstGeom prst="rect">
            <a:avLst/>
          </a:prstGeom>
          <a:noFill/>
        </p:spPr>
        <p:txBody>
          <a:bodyPr wrap="square" rtlCol="0">
            <a:spAutoFit/>
          </a:bodyPr>
          <a:lstStyle/>
          <a:p>
            <a:pPr rtl="0">
              <a:defRPr sz="2000" b="1" i="0" u="none" strike="noStrike" kern="1200" spc="0" baseline="0">
                <a:solidFill>
                  <a:prstClr val="black">
                    <a:lumMod val="95000"/>
                    <a:lumOff val="5000"/>
                  </a:prstClr>
                </a:solidFill>
                <a:latin typeface="+mn-lt"/>
                <a:ea typeface="+mn-ea"/>
                <a:cs typeface="+mn-cs"/>
              </a:defRPr>
            </a:pPr>
            <a:r>
              <a:rPr lang="de-DE" sz="1800" b="1" dirty="0" err="1">
                <a:solidFill>
                  <a:schemeClr val="tx1">
                    <a:lumMod val="95000"/>
                    <a:lumOff val="5000"/>
                  </a:schemeClr>
                </a:solidFill>
              </a:rPr>
              <a:t>Odhady</a:t>
            </a:r>
            <a:r>
              <a:rPr lang="de-DE" sz="1800" b="1" dirty="0">
                <a:solidFill>
                  <a:schemeClr val="tx1">
                    <a:lumMod val="95000"/>
                    <a:lumOff val="5000"/>
                  </a:schemeClr>
                </a:solidFill>
              </a:rPr>
              <a:t> </a:t>
            </a:r>
            <a:r>
              <a:rPr lang="de-DE" sz="1800" b="1" dirty="0" err="1">
                <a:solidFill>
                  <a:schemeClr val="tx1">
                    <a:lumMod val="95000"/>
                    <a:lumOff val="5000"/>
                  </a:schemeClr>
                </a:solidFill>
              </a:rPr>
              <a:t>nárustu</a:t>
            </a:r>
            <a:r>
              <a:rPr lang="de-DE" sz="1800" b="1" dirty="0">
                <a:solidFill>
                  <a:schemeClr val="tx1">
                    <a:lumMod val="95000"/>
                    <a:lumOff val="5000"/>
                  </a:schemeClr>
                </a:solidFill>
              </a:rPr>
              <a:t> </a:t>
            </a:r>
            <a:r>
              <a:rPr lang="de-DE" sz="1800" b="1" dirty="0" err="1">
                <a:solidFill>
                  <a:schemeClr val="tx1">
                    <a:lumMod val="95000"/>
                    <a:lumOff val="5000"/>
                  </a:schemeClr>
                </a:solidFill>
              </a:rPr>
              <a:t>instalovaného</a:t>
            </a:r>
            <a:r>
              <a:rPr lang="de-DE" sz="1800" b="1" dirty="0">
                <a:solidFill>
                  <a:schemeClr val="tx1">
                    <a:lumMod val="95000"/>
                    <a:lumOff val="5000"/>
                  </a:schemeClr>
                </a:solidFill>
              </a:rPr>
              <a:t> </a:t>
            </a:r>
            <a:r>
              <a:rPr lang="de-DE" sz="1800" b="1" dirty="0" err="1">
                <a:solidFill>
                  <a:schemeClr val="tx1">
                    <a:lumMod val="95000"/>
                    <a:lumOff val="5000"/>
                  </a:schemeClr>
                </a:solidFill>
              </a:rPr>
              <a:t>výkonu</a:t>
            </a:r>
            <a:r>
              <a:rPr lang="de-DE" sz="1800" b="1" dirty="0">
                <a:solidFill>
                  <a:schemeClr val="tx1">
                    <a:lumMod val="95000"/>
                    <a:lumOff val="5000"/>
                  </a:schemeClr>
                </a:solidFill>
              </a:rPr>
              <a:t> FVE v ČR</a:t>
            </a:r>
          </a:p>
        </p:txBody>
      </p:sp>
      <p:sp>
        <p:nvSpPr>
          <p:cNvPr id="28" name="TextovéPole 27">
            <a:extLst>
              <a:ext uri="{FF2B5EF4-FFF2-40B4-BE49-F238E27FC236}">
                <a16:creationId xmlns:a16="http://schemas.microsoft.com/office/drawing/2014/main" id="{BAFFB1C2-A310-AAFE-B92D-BA3DB2BA454C}"/>
              </a:ext>
            </a:extLst>
          </p:cNvPr>
          <p:cNvSpPr txBox="1"/>
          <p:nvPr/>
        </p:nvSpPr>
        <p:spPr>
          <a:xfrm>
            <a:off x="371021" y="6168731"/>
            <a:ext cx="2618201" cy="246221"/>
          </a:xfrm>
          <a:prstGeom prst="rect">
            <a:avLst/>
          </a:prstGeom>
          <a:noFill/>
        </p:spPr>
        <p:txBody>
          <a:bodyPr wrap="square" rtlCol="0">
            <a:spAutoFit/>
          </a:bodyPr>
          <a:lstStyle/>
          <a:p>
            <a:r>
              <a:rPr lang="cs-CZ" sz="1000" i="1" u="sng" dirty="0"/>
              <a:t>Zdroj: Solární Asociace (2024)</a:t>
            </a:r>
            <a:endParaRPr lang="cs-CZ" u="sng" dirty="0"/>
          </a:p>
        </p:txBody>
      </p:sp>
      <p:sp>
        <p:nvSpPr>
          <p:cNvPr id="2" name="Obdélník 1">
            <a:extLst>
              <a:ext uri="{FF2B5EF4-FFF2-40B4-BE49-F238E27FC236}">
                <a16:creationId xmlns:a16="http://schemas.microsoft.com/office/drawing/2014/main" id="{CA653D67-9877-E6A2-9D70-320A876F2D64}"/>
              </a:ext>
            </a:extLst>
          </p:cNvPr>
          <p:cNvSpPr/>
          <p:nvPr/>
        </p:nvSpPr>
        <p:spPr>
          <a:xfrm>
            <a:off x="0" y="6633045"/>
            <a:ext cx="12192000" cy="22495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sp>
        <p:nvSpPr>
          <p:cNvPr id="4" name="Obdélník 3">
            <a:extLst>
              <a:ext uri="{FF2B5EF4-FFF2-40B4-BE49-F238E27FC236}">
                <a16:creationId xmlns:a16="http://schemas.microsoft.com/office/drawing/2014/main" id="{2103729F-3348-D7D5-C915-9EF990FBF087}"/>
              </a:ext>
            </a:extLst>
          </p:cNvPr>
          <p:cNvSpPr/>
          <p:nvPr/>
        </p:nvSpPr>
        <p:spPr>
          <a:xfrm>
            <a:off x="0" y="726577"/>
            <a:ext cx="12192000" cy="87887"/>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spTree>
    <p:extLst>
      <p:ext uri="{BB962C8B-B14F-4D97-AF65-F5344CB8AC3E}">
        <p14:creationId xmlns:p14="http://schemas.microsoft.com/office/powerpoint/2010/main" val="29818982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A2B6F4-ED84-0967-0394-B4217D7A29DD}"/>
            </a:ext>
          </a:extLst>
        </p:cNvPr>
        <p:cNvGrpSpPr/>
        <p:nvPr/>
      </p:nvGrpSpPr>
      <p:grpSpPr>
        <a:xfrm>
          <a:off x="0" y="0"/>
          <a:ext cx="0" cy="0"/>
          <a:chOff x="0" y="0"/>
          <a:chExt cx="0" cy="0"/>
        </a:xfrm>
      </p:grpSpPr>
      <p:pic>
        <p:nvPicPr>
          <p:cNvPr id="16" name="Obrázek 15" descr="Obsah obrázku logo&#10;&#10;Popis byl vytvořen automaticky">
            <a:extLst>
              <a:ext uri="{FF2B5EF4-FFF2-40B4-BE49-F238E27FC236}">
                <a16:creationId xmlns:a16="http://schemas.microsoft.com/office/drawing/2014/main" id="{04D8005C-4E47-D553-EF72-600074DAA9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13852" y="157719"/>
            <a:ext cx="975919" cy="469078"/>
          </a:xfrm>
          <a:prstGeom prst="rect">
            <a:avLst/>
          </a:prstGeom>
        </p:spPr>
      </p:pic>
      <p:sp>
        <p:nvSpPr>
          <p:cNvPr id="7" name="TextovéPole 6">
            <a:extLst>
              <a:ext uri="{FF2B5EF4-FFF2-40B4-BE49-F238E27FC236}">
                <a16:creationId xmlns:a16="http://schemas.microsoft.com/office/drawing/2014/main" id="{579FFF3C-54C8-45A6-0CC4-11339CDA0A74}"/>
              </a:ext>
            </a:extLst>
          </p:cNvPr>
          <p:cNvSpPr txBox="1"/>
          <p:nvPr/>
        </p:nvSpPr>
        <p:spPr>
          <a:xfrm>
            <a:off x="6314804" y="5753422"/>
            <a:ext cx="2836591" cy="400110"/>
          </a:xfrm>
          <a:prstGeom prst="rect">
            <a:avLst/>
          </a:prstGeom>
          <a:noFill/>
        </p:spPr>
        <p:txBody>
          <a:bodyPr wrap="square" rtlCol="0">
            <a:spAutoFit/>
          </a:bodyPr>
          <a:lstStyle/>
          <a:p>
            <a:r>
              <a:rPr lang="cs-CZ" sz="1000" i="1" dirty="0">
                <a:hlinkClick r:id="rId4">
                  <a:extLst>
                    <a:ext uri="{A12FA001-AC4F-418D-AE19-62706E023703}">
                      <ahyp:hlinkClr xmlns:ahyp="http://schemas.microsoft.com/office/drawing/2018/hyperlinkcolor" val="tx"/>
                    </a:ext>
                  </a:extLst>
                </a:hlinkClick>
              </a:rPr>
              <a:t>Zdroj: </a:t>
            </a:r>
            <a:r>
              <a:rPr lang="cs-CZ" sz="1000" i="1" dirty="0" err="1">
                <a:hlinkClick r:id="rId4">
                  <a:extLst>
                    <a:ext uri="{A12FA001-AC4F-418D-AE19-62706E023703}">
                      <ahyp:hlinkClr xmlns:ahyp="http://schemas.microsoft.com/office/drawing/2018/hyperlinkcolor" val="tx"/>
                    </a:ext>
                  </a:extLst>
                </a:hlinkClick>
              </a:rPr>
              <a:t>Fire</a:t>
            </a:r>
            <a:r>
              <a:rPr lang="cs-CZ" sz="1000" i="1" dirty="0">
                <a:hlinkClick r:id="rId4">
                  <a:extLst>
                    <a:ext uri="{A12FA001-AC4F-418D-AE19-62706E023703}">
                      <ahyp:hlinkClr xmlns:ahyp="http://schemas.microsoft.com/office/drawing/2018/hyperlinkcolor" val="tx"/>
                    </a:ext>
                  </a:extLst>
                </a:hlinkClick>
              </a:rPr>
              <a:t> </a:t>
            </a:r>
            <a:r>
              <a:rPr lang="cs-CZ" sz="1000" i="1" dirty="0" err="1">
                <a:hlinkClick r:id="rId4">
                  <a:extLst>
                    <a:ext uri="{A12FA001-AC4F-418D-AE19-62706E023703}">
                      <ahyp:hlinkClr xmlns:ahyp="http://schemas.microsoft.com/office/drawing/2018/hyperlinkcolor" val="tx"/>
                    </a:ext>
                  </a:extLst>
                </a:hlinkClick>
              </a:rPr>
              <a:t>Safety</a:t>
            </a:r>
            <a:r>
              <a:rPr lang="cs-CZ" sz="1000" i="1" dirty="0">
                <a:hlinkClick r:id="rId4">
                  <a:extLst>
                    <a:ext uri="{A12FA001-AC4F-418D-AE19-62706E023703}">
                      <ahyp:hlinkClr xmlns:ahyp="http://schemas.microsoft.com/office/drawing/2018/hyperlinkcolor" val="tx"/>
                    </a:ext>
                  </a:extLst>
                </a:hlinkClick>
              </a:rPr>
              <a:t> </a:t>
            </a:r>
            <a:r>
              <a:rPr lang="cs-CZ" sz="1000" i="1" dirty="0" err="1">
                <a:hlinkClick r:id="rId4">
                  <a:extLst>
                    <a:ext uri="{A12FA001-AC4F-418D-AE19-62706E023703}">
                      <ahyp:hlinkClr xmlns:ahyp="http://schemas.microsoft.com/office/drawing/2018/hyperlinkcolor" val="tx"/>
                    </a:ext>
                  </a:extLst>
                </a:hlinkClick>
              </a:rPr>
              <a:t>Guideline</a:t>
            </a:r>
            <a:r>
              <a:rPr lang="cs-CZ" sz="1000" i="1" dirty="0">
                <a:hlinkClick r:id="rId4">
                  <a:extLst>
                    <a:ext uri="{A12FA001-AC4F-418D-AE19-62706E023703}">
                      <ahyp:hlinkClr xmlns:ahyp="http://schemas.microsoft.com/office/drawing/2018/hyperlinkcolor" val="tx"/>
                    </a:ext>
                  </a:extLst>
                </a:hlinkClick>
              </a:rPr>
              <a:t> </a:t>
            </a:r>
            <a:r>
              <a:rPr lang="cs-CZ" sz="1000" i="1" dirty="0" err="1">
                <a:hlinkClick r:id="rId4">
                  <a:extLst>
                    <a:ext uri="{A12FA001-AC4F-418D-AE19-62706E023703}">
                      <ahyp:hlinkClr xmlns:ahyp="http://schemas.microsoft.com/office/drawing/2018/hyperlinkcolor" val="tx"/>
                    </a:ext>
                  </a:extLst>
                </a:hlinkClick>
              </a:rPr>
              <a:t>for</a:t>
            </a:r>
            <a:r>
              <a:rPr lang="cs-CZ" sz="1000" i="1" dirty="0">
                <a:hlinkClick r:id="rId4">
                  <a:extLst>
                    <a:ext uri="{A12FA001-AC4F-418D-AE19-62706E023703}">
                      <ahyp:hlinkClr xmlns:ahyp="http://schemas.microsoft.com/office/drawing/2018/hyperlinkcolor" val="tx"/>
                    </a:ext>
                  </a:extLst>
                </a:hlinkClick>
              </a:rPr>
              <a:t> </a:t>
            </a:r>
            <a:r>
              <a:rPr lang="cs-CZ" sz="1000" i="1" dirty="0" err="1">
                <a:hlinkClick r:id="rId4">
                  <a:extLst>
                    <a:ext uri="{A12FA001-AC4F-418D-AE19-62706E023703}">
                      <ahyp:hlinkClr xmlns:ahyp="http://schemas.microsoft.com/office/drawing/2018/hyperlinkcolor" val="tx"/>
                    </a:ext>
                  </a:extLst>
                </a:hlinkClick>
              </a:rPr>
              <a:t>Building</a:t>
            </a:r>
            <a:r>
              <a:rPr lang="cs-CZ" sz="1000" i="1" dirty="0">
                <a:hlinkClick r:id="rId4">
                  <a:extLst>
                    <a:ext uri="{A12FA001-AC4F-418D-AE19-62706E023703}">
                      <ahyp:hlinkClr xmlns:ahyp="http://schemas.microsoft.com/office/drawing/2018/hyperlinkcolor" val="tx"/>
                    </a:ext>
                  </a:extLst>
                </a:hlinkClick>
              </a:rPr>
              <a:t> </a:t>
            </a:r>
            <a:r>
              <a:rPr lang="cs-CZ" sz="1000" i="1" dirty="0" err="1">
                <a:hlinkClick r:id="rId4">
                  <a:extLst>
                    <a:ext uri="{A12FA001-AC4F-418D-AE19-62706E023703}">
                      <ahyp:hlinkClr xmlns:ahyp="http://schemas.microsoft.com/office/drawing/2018/hyperlinkcolor" val="tx"/>
                    </a:ext>
                  </a:extLst>
                </a:hlinkClick>
              </a:rPr>
              <a:t>Applied</a:t>
            </a:r>
            <a:r>
              <a:rPr lang="cs-CZ" sz="1000" i="1" dirty="0">
                <a:hlinkClick r:id="rId4">
                  <a:extLst>
                    <a:ext uri="{A12FA001-AC4F-418D-AE19-62706E023703}">
                      <ahyp:hlinkClr xmlns:ahyp="http://schemas.microsoft.com/office/drawing/2018/hyperlinkcolor" val="tx"/>
                    </a:ext>
                  </a:extLst>
                </a:hlinkClick>
              </a:rPr>
              <a:t> </a:t>
            </a:r>
            <a:r>
              <a:rPr lang="cs-CZ" sz="1000" i="1" dirty="0" err="1">
                <a:hlinkClick r:id="rId4">
                  <a:extLst>
                    <a:ext uri="{A12FA001-AC4F-418D-AE19-62706E023703}">
                      <ahyp:hlinkClr xmlns:ahyp="http://schemas.microsoft.com/office/drawing/2018/hyperlinkcolor" val="tx"/>
                    </a:ext>
                  </a:extLst>
                </a:hlinkClick>
              </a:rPr>
              <a:t>Photovoltaic</a:t>
            </a:r>
            <a:r>
              <a:rPr lang="cs-CZ" sz="1000" i="1" dirty="0">
                <a:hlinkClick r:id="rId4">
                  <a:extLst>
                    <a:ext uri="{A12FA001-AC4F-418D-AE19-62706E023703}">
                      <ahyp:hlinkClr xmlns:ahyp="http://schemas.microsoft.com/office/drawing/2018/hyperlinkcolor" val="tx"/>
                    </a:ext>
                  </a:extLst>
                </a:hlinkClick>
              </a:rPr>
              <a:t> Systems on </a:t>
            </a:r>
            <a:r>
              <a:rPr lang="cs-CZ" sz="1000" i="1" dirty="0" err="1">
                <a:hlinkClick r:id="rId4">
                  <a:extLst>
                    <a:ext uri="{A12FA001-AC4F-418D-AE19-62706E023703}">
                      <ahyp:hlinkClr xmlns:ahyp="http://schemas.microsoft.com/office/drawing/2018/hyperlinkcolor" val="tx"/>
                    </a:ext>
                  </a:extLst>
                </a:hlinkClick>
              </a:rPr>
              <a:t>Flat</a:t>
            </a:r>
            <a:r>
              <a:rPr lang="cs-CZ" sz="1000" i="1" dirty="0">
                <a:hlinkClick r:id="rId4">
                  <a:extLst>
                    <a:ext uri="{A12FA001-AC4F-418D-AE19-62706E023703}">
                      <ahyp:hlinkClr xmlns:ahyp="http://schemas.microsoft.com/office/drawing/2018/hyperlinkcolor" val="tx"/>
                    </a:ext>
                  </a:extLst>
                </a:hlinkClick>
              </a:rPr>
              <a:t> </a:t>
            </a:r>
            <a:r>
              <a:rPr lang="cs-CZ" sz="1000" i="1" dirty="0" err="1">
                <a:hlinkClick r:id="rId4">
                  <a:extLst>
                    <a:ext uri="{A12FA001-AC4F-418D-AE19-62706E023703}">
                      <ahyp:hlinkClr xmlns:ahyp="http://schemas.microsoft.com/office/drawing/2018/hyperlinkcolor" val="tx"/>
                    </a:ext>
                  </a:extLst>
                </a:hlinkClick>
              </a:rPr>
              <a:t>Roofs</a:t>
            </a:r>
            <a:r>
              <a:rPr lang="cs-CZ" sz="1000" i="1" dirty="0">
                <a:hlinkClick r:id="rId4">
                  <a:extLst>
                    <a:ext uri="{A12FA001-AC4F-418D-AE19-62706E023703}">
                      <ahyp:hlinkClr xmlns:ahyp="http://schemas.microsoft.com/office/drawing/2018/hyperlinkcolor" val="tx"/>
                    </a:ext>
                  </a:extLst>
                </a:hlinkClick>
              </a:rPr>
              <a:t> (2024)</a:t>
            </a:r>
            <a:endParaRPr lang="cs-CZ" dirty="0"/>
          </a:p>
        </p:txBody>
      </p:sp>
      <p:sp>
        <p:nvSpPr>
          <p:cNvPr id="8" name="TextovéPole 7">
            <a:extLst>
              <a:ext uri="{FF2B5EF4-FFF2-40B4-BE49-F238E27FC236}">
                <a16:creationId xmlns:a16="http://schemas.microsoft.com/office/drawing/2014/main" id="{91AAF574-3E45-DBD6-3C95-E103316FFA62}"/>
              </a:ext>
            </a:extLst>
          </p:cNvPr>
          <p:cNvSpPr txBox="1"/>
          <p:nvPr/>
        </p:nvSpPr>
        <p:spPr>
          <a:xfrm>
            <a:off x="82937" y="224954"/>
            <a:ext cx="11722940" cy="369332"/>
          </a:xfrm>
          <a:prstGeom prst="rect">
            <a:avLst/>
          </a:prstGeom>
          <a:noFill/>
        </p:spPr>
        <p:txBody>
          <a:bodyPr wrap="square" rtlCol="0">
            <a:spAutoFit/>
          </a:bodyPr>
          <a:lstStyle/>
          <a:p>
            <a:r>
              <a:rPr lang="en-US" b="1" dirty="0" err="1"/>
              <a:t>Konektory</a:t>
            </a:r>
            <a:r>
              <a:rPr lang="en-US" b="1" dirty="0"/>
              <a:t> MC4 </a:t>
            </a:r>
            <a:r>
              <a:rPr lang="en-US" b="1" dirty="0" err="1"/>
              <a:t>jsou</a:t>
            </a:r>
            <a:r>
              <a:rPr lang="en-US" b="1" dirty="0"/>
              <a:t> </a:t>
            </a:r>
            <a:r>
              <a:rPr lang="en-US" b="1" dirty="0" err="1"/>
              <a:t>jedním</a:t>
            </a:r>
            <a:r>
              <a:rPr lang="en-US" b="1" dirty="0"/>
              <a:t> z </a:t>
            </a:r>
            <a:r>
              <a:rPr lang="en-US" b="1" dirty="0" err="1"/>
              <a:t>nejčastějších</a:t>
            </a:r>
            <a:r>
              <a:rPr lang="en-US" b="1" dirty="0"/>
              <a:t> </a:t>
            </a:r>
            <a:r>
              <a:rPr lang="en-US" b="1" dirty="0" err="1"/>
              <a:t>zdrojů</a:t>
            </a:r>
            <a:r>
              <a:rPr lang="en-US" b="1" dirty="0"/>
              <a:t> </a:t>
            </a:r>
            <a:r>
              <a:rPr lang="en-US" b="1" dirty="0" err="1"/>
              <a:t>požárů</a:t>
            </a:r>
            <a:r>
              <a:rPr lang="en-US" b="1" dirty="0"/>
              <a:t> FVE  </a:t>
            </a:r>
            <a:endParaRPr lang="cs-CZ" b="1" dirty="0"/>
          </a:p>
        </p:txBody>
      </p:sp>
      <p:sp>
        <p:nvSpPr>
          <p:cNvPr id="10" name="TextovéPole 9">
            <a:extLst>
              <a:ext uri="{FF2B5EF4-FFF2-40B4-BE49-F238E27FC236}">
                <a16:creationId xmlns:a16="http://schemas.microsoft.com/office/drawing/2014/main" id="{312806A6-726C-AE1A-A53E-DD0C388D21CD}"/>
              </a:ext>
            </a:extLst>
          </p:cNvPr>
          <p:cNvSpPr txBox="1"/>
          <p:nvPr/>
        </p:nvSpPr>
        <p:spPr>
          <a:xfrm>
            <a:off x="518571" y="5787919"/>
            <a:ext cx="3100851" cy="400110"/>
          </a:xfrm>
          <a:prstGeom prst="rect">
            <a:avLst/>
          </a:prstGeom>
          <a:noFill/>
        </p:spPr>
        <p:txBody>
          <a:bodyPr wrap="square" rtlCol="0">
            <a:spAutoFit/>
          </a:bodyPr>
          <a:lstStyle/>
          <a:p>
            <a:r>
              <a:rPr lang="cs-CZ" sz="1000" i="1" dirty="0">
                <a:hlinkClick r:id="rId5">
                  <a:extLst>
                    <a:ext uri="{A12FA001-AC4F-418D-AE19-62706E023703}">
                      <ahyp:hlinkClr xmlns:ahyp="http://schemas.microsoft.com/office/drawing/2018/hyperlinkcolor" val="tx"/>
                    </a:ext>
                  </a:extLst>
                </a:hlinkClick>
              </a:rPr>
              <a:t>Zdroj: </a:t>
            </a:r>
            <a:r>
              <a:rPr lang="cs-CZ" sz="1000" i="1" dirty="0" err="1">
                <a:hlinkClick r:id="rId5">
                  <a:extLst>
                    <a:ext uri="{A12FA001-AC4F-418D-AE19-62706E023703}">
                      <ahyp:hlinkClr xmlns:ahyp="http://schemas.microsoft.com/office/drawing/2018/hyperlinkcolor" val="tx"/>
                    </a:ext>
                  </a:extLst>
                </a:hlinkClick>
              </a:rPr>
              <a:t>Journal</a:t>
            </a:r>
            <a:r>
              <a:rPr lang="cs-CZ" sz="1000" i="1" dirty="0">
                <a:hlinkClick r:id="rId5">
                  <a:extLst>
                    <a:ext uri="{A12FA001-AC4F-418D-AE19-62706E023703}">
                      <ahyp:hlinkClr xmlns:ahyp="http://schemas.microsoft.com/office/drawing/2018/hyperlinkcolor" val="tx"/>
                    </a:ext>
                  </a:extLst>
                </a:hlinkClick>
              </a:rPr>
              <a:t> </a:t>
            </a:r>
            <a:r>
              <a:rPr lang="cs-CZ" sz="1000" i="1" dirty="0" err="1">
                <a:hlinkClick r:id="rId5">
                  <a:extLst>
                    <a:ext uri="{A12FA001-AC4F-418D-AE19-62706E023703}">
                      <ahyp:hlinkClr xmlns:ahyp="http://schemas.microsoft.com/office/drawing/2018/hyperlinkcolor" val="tx"/>
                    </a:ext>
                  </a:extLst>
                </a:hlinkClick>
              </a:rPr>
              <a:t>of</a:t>
            </a:r>
            <a:r>
              <a:rPr lang="cs-CZ" sz="1000" i="1" dirty="0">
                <a:hlinkClick r:id="rId5">
                  <a:extLst>
                    <a:ext uri="{A12FA001-AC4F-418D-AE19-62706E023703}">
                      <ahyp:hlinkClr xmlns:ahyp="http://schemas.microsoft.com/office/drawing/2018/hyperlinkcolor" val="tx"/>
                    </a:ext>
                  </a:extLst>
                </a:hlinkClick>
              </a:rPr>
              <a:t> </a:t>
            </a:r>
            <a:r>
              <a:rPr lang="cs-CZ" sz="1000" i="1" dirty="0" err="1">
                <a:hlinkClick r:id="rId5">
                  <a:extLst>
                    <a:ext uri="{A12FA001-AC4F-418D-AE19-62706E023703}">
                      <ahyp:hlinkClr xmlns:ahyp="http://schemas.microsoft.com/office/drawing/2018/hyperlinkcolor" val="tx"/>
                    </a:ext>
                  </a:extLst>
                </a:hlinkClick>
              </a:rPr>
              <a:t>Building</a:t>
            </a:r>
            <a:r>
              <a:rPr lang="cs-CZ" sz="1000" i="1" dirty="0">
                <a:hlinkClick r:id="rId5">
                  <a:extLst>
                    <a:ext uri="{A12FA001-AC4F-418D-AE19-62706E023703}">
                      <ahyp:hlinkClr xmlns:ahyp="http://schemas.microsoft.com/office/drawing/2018/hyperlinkcolor" val="tx"/>
                    </a:ext>
                  </a:extLst>
                </a:hlinkClick>
              </a:rPr>
              <a:t> </a:t>
            </a:r>
            <a:r>
              <a:rPr lang="cs-CZ" sz="1000" i="1" dirty="0" err="1">
                <a:hlinkClick r:id="rId5">
                  <a:extLst>
                    <a:ext uri="{A12FA001-AC4F-418D-AE19-62706E023703}">
                      <ahyp:hlinkClr xmlns:ahyp="http://schemas.microsoft.com/office/drawing/2018/hyperlinkcolor" val="tx"/>
                    </a:ext>
                  </a:extLst>
                </a:hlinkClick>
              </a:rPr>
              <a:t>Engineering</a:t>
            </a:r>
            <a:r>
              <a:rPr lang="cs-CZ" sz="1000" i="1" dirty="0">
                <a:hlinkClick r:id="rId5">
                  <a:extLst>
                    <a:ext uri="{A12FA001-AC4F-418D-AE19-62706E023703}">
                      <ahyp:hlinkClr xmlns:ahyp="http://schemas.microsoft.com/office/drawing/2018/hyperlinkcolor" val="tx"/>
                    </a:ext>
                  </a:extLst>
                </a:hlinkClick>
              </a:rPr>
              <a:t>, Edinburgh </a:t>
            </a:r>
            <a:r>
              <a:rPr lang="cs-CZ" sz="1000" i="1" dirty="0" err="1">
                <a:hlinkClick r:id="rId5">
                  <a:extLst>
                    <a:ext uri="{A12FA001-AC4F-418D-AE19-62706E023703}">
                      <ahyp:hlinkClr xmlns:ahyp="http://schemas.microsoft.com/office/drawing/2018/hyperlinkcolor" val="tx"/>
                    </a:ext>
                  </a:extLst>
                </a:hlinkClick>
              </a:rPr>
              <a:t>Research</a:t>
            </a:r>
            <a:r>
              <a:rPr lang="cs-CZ" sz="1000" i="1" dirty="0">
                <a:hlinkClick r:id="rId5">
                  <a:extLst>
                    <a:ext uri="{A12FA001-AC4F-418D-AE19-62706E023703}">
                      <ahyp:hlinkClr xmlns:ahyp="http://schemas.microsoft.com/office/drawing/2018/hyperlinkcolor" val="tx"/>
                    </a:ext>
                  </a:extLst>
                </a:hlinkClick>
              </a:rPr>
              <a:t> Explorer, </a:t>
            </a:r>
            <a:r>
              <a:rPr lang="cs-CZ" sz="1000" i="1" dirty="0" err="1">
                <a:hlinkClick r:id="rId5">
                  <a:extLst>
                    <a:ext uri="{A12FA001-AC4F-418D-AE19-62706E023703}">
                      <ahyp:hlinkClr xmlns:ahyp="http://schemas.microsoft.com/office/drawing/2018/hyperlinkcolor" val="tx"/>
                    </a:ext>
                  </a:extLst>
                </a:hlinkClick>
              </a:rPr>
              <a:t>The</a:t>
            </a:r>
            <a:r>
              <a:rPr lang="cs-CZ" sz="1000" i="1" dirty="0">
                <a:hlinkClick r:id="rId5">
                  <a:extLst>
                    <a:ext uri="{A12FA001-AC4F-418D-AE19-62706E023703}">
                      <ahyp:hlinkClr xmlns:ahyp="http://schemas.microsoft.com/office/drawing/2018/hyperlinkcolor" val="tx"/>
                    </a:ext>
                  </a:extLst>
                </a:hlinkClick>
              </a:rPr>
              <a:t> University </a:t>
            </a:r>
            <a:r>
              <a:rPr lang="cs-CZ" sz="1000" i="1" dirty="0" err="1">
                <a:hlinkClick r:id="rId5">
                  <a:extLst>
                    <a:ext uri="{A12FA001-AC4F-418D-AE19-62706E023703}">
                      <ahyp:hlinkClr xmlns:ahyp="http://schemas.microsoft.com/office/drawing/2018/hyperlinkcolor" val="tx"/>
                    </a:ext>
                  </a:extLst>
                </a:hlinkClick>
              </a:rPr>
              <a:t>of</a:t>
            </a:r>
            <a:r>
              <a:rPr lang="cs-CZ" sz="1000" i="1" dirty="0">
                <a:hlinkClick r:id="rId5">
                  <a:extLst>
                    <a:ext uri="{A12FA001-AC4F-418D-AE19-62706E023703}">
                      <ahyp:hlinkClr xmlns:ahyp="http://schemas.microsoft.com/office/drawing/2018/hyperlinkcolor" val="tx"/>
                    </a:ext>
                  </a:extLst>
                </a:hlinkClick>
              </a:rPr>
              <a:t> Edinburgh (2021)</a:t>
            </a:r>
            <a:endParaRPr lang="cs-CZ" sz="1000" i="1" dirty="0"/>
          </a:p>
        </p:txBody>
      </p:sp>
      <p:sp>
        <p:nvSpPr>
          <p:cNvPr id="2" name="Obdélník 1">
            <a:extLst>
              <a:ext uri="{FF2B5EF4-FFF2-40B4-BE49-F238E27FC236}">
                <a16:creationId xmlns:a16="http://schemas.microsoft.com/office/drawing/2014/main" id="{CD5179E3-C5A4-BA1D-220B-2D1840DBCA8F}"/>
              </a:ext>
            </a:extLst>
          </p:cNvPr>
          <p:cNvSpPr/>
          <p:nvPr/>
        </p:nvSpPr>
        <p:spPr>
          <a:xfrm>
            <a:off x="0" y="6633045"/>
            <a:ext cx="12192000" cy="22495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graphicFrame>
        <p:nvGraphicFramePr>
          <p:cNvPr id="11" name="Graf 10">
            <a:extLst>
              <a:ext uri="{FF2B5EF4-FFF2-40B4-BE49-F238E27FC236}">
                <a16:creationId xmlns:a16="http://schemas.microsoft.com/office/drawing/2014/main" id="{28E6626D-F864-6E5F-424E-63A687C213EB}"/>
              </a:ext>
            </a:extLst>
          </p:cNvPr>
          <p:cNvGraphicFramePr/>
          <p:nvPr/>
        </p:nvGraphicFramePr>
        <p:xfrm>
          <a:off x="341583" y="902392"/>
          <a:ext cx="5362531" cy="4780920"/>
        </p:xfrm>
        <a:graphic>
          <a:graphicData uri="http://schemas.openxmlformats.org/drawingml/2006/chart">
            <c:chart xmlns:c="http://schemas.openxmlformats.org/drawingml/2006/chart" xmlns:r="http://schemas.openxmlformats.org/officeDocument/2006/relationships" r:id="rId6"/>
          </a:graphicData>
        </a:graphic>
      </p:graphicFrame>
      <p:pic>
        <p:nvPicPr>
          <p:cNvPr id="13" name="Obrázek 12" descr="Obsah obrázku text, Grafika, grafický design, snímek obrazovky&#10;&#10;Popis byl vytvořen automaticky">
            <a:extLst>
              <a:ext uri="{FF2B5EF4-FFF2-40B4-BE49-F238E27FC236}">
                <a16:creationId xmlns:a16="http://schemas.microsoft.com/office/drawing/2014/main" id="{F2F5E4BC-6625-9B9F-B372-A5E7A0BBEB59}"/>
              </a:ext>
            </a:extLst>
          </p:cNvPr>
          <p:cNvPicPr>
            <a:picLocks noChangeAspect="1"/>
          </p:cNvPicPr>
          <p:nvPr/>
        </p:nvPicPr>
        <p:blipFill rotWithShape="1">
          <a:blip r:embed="rId7">
            <a:extLst>
              <a:ext uri="{28A0092B-C50C-407E-A947-70E740481C1C}">
                <a14:useLocalDpi xmlns:a14="http://schemas.microsoft.com/office/drawing/2010/main" val="0"/>
              </a:ext>
            </a:extLst>
          </a:blip>
          <a:srcRect t="35256" b="33132"/>
          <a:stretch/>
        </p:blipFill>
        <p:spPr>
          <a:xfrm>
            <a:off x="3440492" y="5694094"/>
            <a:ext cx="2788982" cy="587760"/>
          </a:xfrm>
          <a:prstGeom prst="rect">
            <a:avLst/>
          </a:prstGeom>
        </p:spPr>
      </p:pic>
      <p:pic>
        <p:nvPicPr>
          <p:cNvPr id="1026" name="Picture 2" descr="About CEA — Clean Energy Associates">
            <a:extLst>
              <a:ext uri="{FF2B5EF4-FFF2-40B4-BE49-F238E27FC236}">
                <a16:creationId xmlns:a16="http://schemas.microsoft.com/office/drawing/2014/main" id="{337CC2A6-13E8-6E5C-7B9B-E22F35CA12E6}"/>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9151395" y="5694094"/>
            <a:ext cx="1657445" cy="523779"/>
          </a:xfrm>
          <a:prstGeom prst="rect">
            <a:avLst/>
          </a:prstGeom>
          <a:noFill/>
          <a:extLst>
            <a:ext uri="{909E8E84-426E-40DD-AFC4-6F175D3DCCD1}">
              <a14:hiddenFill xmlns:a14="http://schemas.microsoft.com/office/drawing/2010/main">
                <a:solidFill>
                  <a:srgbClr val="FFFFFF"/>
                </a:solidFill>
              </a14:hiddenFill>
            </a:ext>
          </a:extLst>
        </p:spPr>
      </p:pic>
      <p:sp>
        <p:nvSpPr>
          <p:cNvPr id="15" name="Obdélník 14">
            <a:extLst>
              <a:ext uri="{FF2B5EF4-FFF2-40B4-BE49-F238E27FC236}">
                <a16:creationId xmlns:a16="http://schemas.microsoft.com/office/drawing/2014/main" id="{E8BC56BA-75AD-AFCD-437F-951F3E5DA55C}"/>
              </a:ext>
            </a:extLst>
          </p:cNvPr>
          <p:cNvSpPr/>
          <p:nvPr/>
        </p:nvSpPr>
        <p:spPr>
          <a:xfrm>
            <a:off x="0" y="726577"/>
            <a:ext cx="12192000" cy="87887"/>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graphicFrame>
        <p:nvGraphicFramePr>
          <p:cNvPr id="17" name="Graf 16">
            <a:extLst>
              <a:ext uri="{FF2B5EF4-FFF2-40B4-BE49-F238E27FC236}">
                <a16:creationId xmlns:a16="http://schemas.microsoft.com/office/drawing/2014/main" id="{E8A0F74A-80D9-6BCD-D991-4FBFFC8D8CC6}"/>
              </a:ext>
            </a:extLst>
          </p:cNvPr>
          <p:cNvGraphicFramePr/>
          <p:nvPr/>
        </p:nvGraphicFramePr>
        <p:xfrm>
          <a:off x="5816185" y="870026"/>
          <a:ext cx="5989692" cy="4728474"/>
        </p:xfrm>
        <a:graphic>
          <a:graphicData uri="http://schemas.openxmlformats.org/drawingml/2006/chart">
            <c:chart xmlns:c="http://schemas.openxmlformats.org/drawingml/2006/chart" xmlns:r="http://schemas.openxmlformats.org/officeDocument/2006/relationships" r:id="rId10"/>
          </a:graphicData>
        </a:graphic>
      </p:graphicFrame>
    </p:spTree>
    <p:extLst>
      <p:ext uri="{BB962C8B-B14F-4D97-AF65-F5344CB8AC3E}">
        <p14:creationId xmlns:p14="http://schemas.microsoft.com/office/powerpoint/2010/main" val="17732772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62E551-EFDB-0941-C8BB-A826EBD8CB3D}"/>
            </a:ext>
          </a:extLst>
        </p:cNvPr>
        <p:cNvGrpSpPr/>
        <p:nvPr/>
      </p:nvGrpSpPr>
      <p:grpSpPr>
        <a:xfrm>
          <a:off x="0" y="0"/>
          <a:ext cx="0" cy="0"/>
          <a:chOff x="0" y="0"/>
          <a:chExt cx="0" cy="0"/>
        </a:xfrm>
      </p:grpSpPr>
      <p:pic>
        <p:nvPicPr>
          <p:cNvPr id="16" name="Obrázek 15" descr="Obsah obrázku logo&#10;&#10;Popis byl vytvořen automaticky">
            <a:extLst>
              <a:ext uri="{FF2B5EF4-FFF2-40B4-BE49-F238E27FC236}">
                <a16:creationId xmlns:a16="http://schemas.microsoft.com/office/drawing/2014/main" id="{4E0BA947-4346-A4F7-2528-ADFC7CA410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13852" y="157719"/>
            <a:ext cx="975919" cy="469078"/>
          </a:xfrm>
          <a:prstGeom prst="rect">
            <a:avLst/>
          </a:prstGeom>
        </p:spPr>
      </p:pic>
      <p:sp>
        <p:nvSpPr>
          <p:cNvPr id="12" name="TextovéPole 11">
            <a:extLst>
              <a:ext uri="{FF2B5EF4-FFF2-40B4-BE49-F238E27FC236}">
                <a16:creationId xmlns:a16="http://schemas.microsoft.com/office/drawing/2014/main" id="{6789605C-A894-4401-7E42-B4D436DB3F60}"/>
              </a:ext>
            </a:extLst>
          </p:cNvPr>
          <p:cNvSpPr txBox="1"/>
          <p:nvPr/>
        </p:nvSpPr>
        <p:spPr>
          <a:xfrm>
            <a:off x="82937" y="224954"/>
            <a:ext cx="11722940" cy="369332"/>
          </a:xfrm>
          <a:prstGeom prst="rect">
            <a:avLst/>
          </a:prstGeom>
          <a:noFill/>
        </p:spPr>
        <p:txBody>
          <a:bodyPr wrap="square" rtlCol="0">
            <a:spAutoFit/>
          </a:bodyPr>
          <a:lstStyle/>
          <a:p>
            <a:r>
              <a:rPr lang="en-US" b="1" dirty="0" err="1"/>
              <a:t>Důvody</a:t>
            </a:r>
            <a:r>
              <a:rPr lang="en-US" b="1" dirty="0"/>
              <a:t> </a:t>
            </a:r>
            <a:r>
              <a:rPr lang="en-US" b="1" dirty="0" err="1"/>
              <a:t>selhání</a:t>
            </a:r>
            <a:r>
              <a:rPr lang="en-US" b="1" dirty="0"/>
              <a:t> </a:t>
            </a:r>
            <a:r>
              <a:rPr lang="en-US" b="1" dirty="0" err="1"/>
              <a:t>komponent</a:t>
            </a:r>
            <a:r>
              <a:rPr lang="en-US" b="1" dirty="0"/>
              <a:t> FVE</a:t>
            </a:r>
            <a:endParaRPr lang="cs-CZ" b="1" dirty="0"/>
          </a:p>
        </p:txBody>
      </p:sp>
      <p:sp>
        <p:nvSpPr>
          <p:cNvPr id="2" name="TextovéPole 1">
            <a:extLst>
              <a:ext uri="{FF2B5EF4-FFF2-40B4-BE49-F238E27FC236}">
                <a16:creationId xmlns:a16="http://schemas.microsoft.com/office/drawing/2014/main" id="{F0C5EA52-16B9-80DC-B58F-D684305DE31D}"/>
              </a:ext>
            </a:extLst>
          </p:cNvPr>
          <p:cNvSpPr txBox="1"/>
          <p:nvPr/>
        </p:nvSpPr>
        <p:spPr>
          <a:xfrm>
            <a:off x="7205870" y="932353"/>
            <a:ext cx="4697894" cy="4616648"/>
          </a:xfrm>
          <a:prstGeom prst="rect">
            <a:avLst/>
          </a:prstGeom>
          <a:noFill/>
        </p:spPr>
        <p:txBody>
          <a:bodyPr wrap="square">
            <a:spAutoFit/>
          </a:bodyPr>
          <a:lstStyle/>
          <a:p>
            <a:pPr algn="just"/>
            <a:r>
              <a:rPr lang="cs-CZ" sz="1400" b="1" dirty="0">
                <a:solidFill>
                  <a:schemeClr val="tx1">
                    <a:lumMod val="95000"/>
                    <a:lumOff val="5000"/>
                  </a:schemeClr>
                </a:solidFill>
                <a:ea typeface="Calibri" panose="020F0502020204030204" pitchFamily="34" charset="0"/>
              </a:rPr>
              <a:t>K</a:t>
            </a:r>
            <a:r>
              <a:rPr lang="cs-CZ" sz="1400" b="1" dirty="0">
                <a:solidFill>
                  <a:schemeClr val="tx1">
                    <a:lumMod val="95000"/>
                    <a:lumOff val="5000"/>
                  </a:schemeClr>
                </a:solidFill>
                <a:effectLst/>
                <a:ea typeface="Calibri" panose="020F0502020204030204" pitchFamily="34" charset="0"/>
              </a:rPr>
              <a:t>onektory a svorky jsou častou příčinou poruch ve FV </a:t>
            </a:r>
            <a:r>
              <a:rPr lang="cs-CZ" sz="1400" dirty="0">
                <a:solidFill>
                  <a:schemeClr val="tx1">
                    <a:lumMod val="95000"/>
                    <a:lumOff val="5000"/>
                  </a:schemeClr>
                </a:solidFill>
                <a:effectLst/>
                <a:ea typeface="Calibri" panose="020F0502020204030204" pitchFamily="34" charset="0"/>
              </a:rPr>
              <a:t>systému. S</a:t>
            </a:r>
            <a:r>
              <a:rPr lang="cs-CZ" sz="1400" dirty="0">
                <a:solidFill>
                  <a:schemeClr val="tx1">
                    <a:lumMod val="95000"/>
                    <a:lumOff val="5000"/>
                  </a:schemeClr>
                </a:solidFill>
                <a:ea typeface="Calibri" panose="020F0502020204030204" pitchFamily="34" charset="0"/>
              </a:rPr>
              <a:t>tudie od </a:t>
            </a:r>
            <a:r>
              <a:rPr lang="cs-CZ" sz="1400" dirty="0" err="1">
                <a:solidFill>
                  <a:schemeClr val="tx1">
                    <a:lumMod val="95000"/>
                    <a:lumOff val="5000"/>
                  </a:schemeClr>
                </a:solidFill>
                <a:ea typeface="Calibri" panose="020F0502020204030204" pitchFamily="34" charset="0"/>
              </a:rPr>
              <a:t>Sepanské</a:t>
            </a:r>
            <a:r>
              <a:rPr lang="cs-CZ" sz="1400" dirty="0">
                <a:solidFill>
                  <a:schemeClr val="tx1">
                    <a:lumMod val="95000"/>
                    <a:lumOff val="5000"/>
                  </a:schemeClr>
                </a:solidFill>
                <a:ea typeface="Calibri" panose="020F0502020204030204" pitchFamily="34" charset="0"/>
              </a:rPr>
              <a:t> </a:t>
            </a:r>
            <a:r>
              <a:rPr lang="cs-CZ" sz="1400" i="1" dirty="0">
                <a:solidFill>
                  <a:schemeClr val="tx1">
                    <a:lumMod val="95000"/>
                    <a:lumOff val="5000"/>
                  </a:schemeClr>
                </a:solidFill>
                <a:ea typeface="Calibri" panose="020F0502020204030204" pitchFamily="34" charset="0"/>
              </a:rPr>
              <a:t>(TÜV </a:t>
            </a:r>
            <a:r>
              <a:rPr lang="cs-CZ" sz="1400" i="1" dirty="0" err="1">
                <a:solidFill>
                  <a:schemeClr val="tx1">
                    <a:lumMod val="95000"/>
                    <a:lumOff val="5000"/>
                  </a:schemeClr>
                </a:solidFill>
                <a:ea typeface="Calibri" panose="020F0502020204030204" pitchFamily="34" charset="0"/>
              </a:rPr>
              <a:t>Rheainland</a:t>
            </a:r>
            <a:r>
              <a:rPr lang="cs-CZ" sz="1400" i="1" dirty="0">
                <a:solidFill>
                  <a:schemeClr val="tx1">
                    <a:lumMod val="95000"/>
                    <a:lumOff val="5000"/>
                  </a:schemeClr>
                </a:solidFill>
                <a:ea typeface="Calibri" panose="020F0502020204030204" pitchFamily="34" charset="0"/>
              </a:rPr>
              <a:t>) </a:t>
            </a:r>
            <a:r>
              <a:rPr lang="cs-CZ" sz="1400" dirty="0">
                <a:solidFill>
                  <a:schemeClr val="tx1">
                    <a:lumMod val="95000"/>
                    <a:lumOff val="5000"/>
                  </a:schemeClr>
                </a:solidFill>
                <a:effectLst/>
                <a:ea typeface="Calibri" panose="020F0502020204030204" pitchFamily="34" charset="0"/>
              </a:rPr>
              <a:t>dospěla k závěru, že existuje několik důvodů proč jsou konektory zdrojem požáru:</a:t>
            </a:r>
          </a:p>
          <a:p>
            <a:pPr marL="285750" indent="-285750" algn="just">
              <a:buFont typeface="Arial" panose="020B0604020202020204" pitchFamily="34" charset="0"/>
              <a:buChar char="•"/>
            </a:pPr>
            <a:r>
              <a:rPr lang="cs-CZ" sz="1400" b="1" dirty="0">
                <a:solidFill>
                  <a:schemeClr val="tx1">
                    <a:lumMod val="95000"/>
                    <a:lumOff val="5000"/>
                  </a:schemeClr>
                </a:solidFill>
                <a:effectLst/>
                <a:ea typeface="Calibri" panose="020F0502020204030204" pitchFamily="34" charset="0"/>
              </a:rPr>
              <a:t>způsobený nesprávným zalisováním spoje</a:t>
            </a:r>
          </a:p>
          <a:p>
            <a:pPr marL="285750" indent="-285750" algn="just">
              <a:buFont typeface="Arial" panose="020B0604020202020204" pitchFamily="34" charset="0"/>
              <a:buChar char="•"/>
            </a:pPr>
            <a:r>
              <a:rPr lang="cs-CZ" sz="1400" b="1" dirty="0">
                <a:solidFill>
                  <a:schemeClr val="tx1">
                    <a:lumMod val="95000"/>
                    <a:lumOff val="5000"/>
                  </a:schemeClr>
                </a:solidFill>
                <a:ea typeface="Calibri" panose="020F0502020204030204" pitchFamily="34" charset="0"/>
              </a:rPr>
              <a:t>v</a:t>
            </a:r>
            <a:r>
              <a:rPr lang="cs-CZ" sz="1400" b="1" dirty="0">
                <a:solidFill>
                  <a:schemeClr val="tx1">
                    <a:lumMod val="95000"/>
                    <a:lumOff val="5000"/>
                  </a:schemeClr>
                </a:solidFill>
                <a:effectLst/>
                <a:ea typeface="Calibri" panose="020F0502020204030204" pitchFamily="34" charset="0"/>
              </a:rPr>
              <a:t>lhkostí</a:t>
            </a:r>
          </a:p>
          <a:p>
            <a:pPr marL="285750" indent="-285750" algn="just">
              <a:buFont typeface="Arial" panose="020B0604020202020204" pitchFamily="34" charset="0"/>
              <a:buChar char="•"/>
            </a:pPr>
            <a:r>
              <a:rPr lang="cs-CZ" sz="1400" b="1" dirty="0">
                <a:solidFill>
                  <a:schemeClr val="tx1">
                    <a:lumMod val="95000"/>
                    <a:lumOff val="5000"/>
                  </a:schemeClr>
                </a:solidFill>
                <a:effectLst/>
                <a:ea typeface="Calibri" panose="020F0502020204030204" pitchFamily="34" charset="0"/>
              </a:rPr>
              <a:t>špatným umístěním</a:t>
            </a:r>
          </a:p>
          <a:p>
            <a:pPr marL="285750" indent="-285750" algn="just">
              <a:buFont typeface="Arial" panose="020B0604020202020204" pitchFamily="34" charset="0"/>
              <a:buChar char="•"/>
            </a:pPr>
            <a:r>
              <a:rPr lang="cs-CZ" sz="1400" b="1" dirty="0">
                <a:solidFill>
                  <a:schemeClr val="tx1">
                    <a:lumMod val="95000"/>
                    <a:lumOff val="5000"/>
                  </a:schemeClr>
                </a:solidFill>
                <a:ea typeface="Calibri" panose="020F0502020204030204" pitchFamily="34" charset="0"/>
              </a:rPr>
              <a:t>UV</a:t>
            </a:r>
            <a:r>
              <a:rPr lang="cs-CZ" sz="1400" b="1" dirty="0">
                <a:solidFill>
                  <a:schemeClr val="tx1">
                    <a:lumMod val="95000"/>
                    <a:lumOff val="5000"/>
                  </a:schemeClr>
                </a:solidFill>
                <a:effectLst/>
                <a:ea typeface="Calibri" panose="020F0502020204030204" pitchFamily="34" charset="0"/>
              </a:rPr>
              <a:t> zářením</a:t>
            </a:r>
          </a:p>
          <a:p>
            <a:pPr marL="285750" indent="-285750" algn="just">
              <a:buFont typeface="Arial" panose="020B0604020202020204" pitchFamily="34" charset="0"/>
              <a:buChar char="•"/>
            </a:pPr>
            <a:r>
              <a:rPr lang="cs-CZ" sz="1400" b="1" dirty="0">
                <a:solidFill>
                  <a:schemeClr val="tx1">
                    <a:lumMod val="95000"/>
                    <a:lumOff val="5000"/>
                  </a:schemeClr>
                </a:solidFill>
                <a:effectLst/>
                <a:ea typeface="Calibri" panose="020F0502020204030204" pitchFamily="34" charset="0"/>
              </a:rPr>
              <a:t>uvolněné šroubové svorky</a:t>
            </a:r>
          </a:p>
          <a:p>
            <a:pPr marL="285750" indent="-285750" algn="just">
              <a:buFont typeface="Arial" panose="020B0604020202020204" pitchFamily="34" charset="0"/>
              <a:buChar char="•"/>
            </a:pPr>
            <a:r>
              <a:rPr lang="cs-CZ" sz="1400" b="1" dirty="0">
                <a:solidFill>
                  <a:schemeClr val="tx1">
                    <a:lumMod val="95000"/>
                    <a:lumOff val="5000"/>
                  </a:schemeClr>
                </a:solidFill>
                <a:effectLst/>
                <a:ea typeface="Calibri" panose="020F0502020204030204" pitchFamily="34" charset="0"/>
              </a:rPr>
              <a:t>nekompatibilní zástrčka a zásuvka</a:t>
            </a:r>
          </a:p>
          <a:p>
            <a:pPr marL="285750" indent="-285750" algn="just">
              <a:buFont typeface="Arial" panose="020B0604020202020204" pitchFamily="34" charset="0"/>
              <a:buChar char="•"/>
            </a:pPr>
            <a:r>
              <a:rPr lang="cs-CZ" sz="1400" b="1" dirty="0">
                <a:solidFill>
                  <a:schemeClr val="tx1">
                    <a:lumMod val="95000"/>
                    <a:lumOff val="5000"/>
                  </a:schemeClr>
                </a:solidFill>
                <a:effectLst/>
                <a:ea typeface="Calibri" panose="020F0502020204030204" pitchFamily="34" charset="0"/>
              </a:rPr>
              <a:t>chyby při instalaci</a:t>
            </a:r>
          </a:p>
          <a:p>
            <a:pPr marL="285750" indent="-285750" algn="just">
              <a:buFont typeface="Arial" panose="020B0604020202020204" pitchFamily="34" charset="0"/>
              <a:buChar char="•"/>
            </a:pPr>
            <a:r>
              <a:rPr lang="cs-CZ" sz="1400" b="1" dirty="0">
                <a:solidFill>
                  <a:schemeClr val="tx1">
                    <a:lumMod val="95000"/>
                    <a:lumOff val="5000"/>
                  </a:schemeClr>
                </a:solidFill>
                <a:effectLst/>
                <a:ea typeface="Calibri" panose="020F0502020204030204" pitchFamily="34" charset="0"/>
              </a:rPr>
              <a:t>pájené spoje</a:t>
            </a:r>
          </a:p>
          <a:p>
            <a:pPr marL="285750" indent="-285750" algn="just">
              <a:buFont typeface="Arial" panose="020B0604020202020204" pitchFamily="34" charset="0"/>
              <a:buChar char="•"/>
            </a:pPr>
            <a:r>
              <a:rPr lang="cs-CZ" sz="1400" b="1" dirty="0">
                <a:solidFill>
                  <a:schemeClr val="tx1">
                    <a:lumMod val="95000"/>
                    <a:lumOff val="5000"/>
                  </a:schemeClr>
                </a:solidFill>
                <a:effectLst/>
                <a:ea typeface="Calibri" panose="020F0502020204030204" pitchFamily="34" charset="0"/>
              </a:rPr>
              <a:t>křížové propojení mezi konektory různých výrobců</a:t>
            </a:r>
            <a:r>
              <a:rPr lang="cs-CZ" sz="1400" dirty="0">
                <a:solidFill>
                  <a:schemeClr val="tx1">
                    <a:lumMod val="95000"/>
                    <a:lumOff val="5000"/>
                  </a:schemeClr>
                </a:solidFill>
                <a:effectLst/>
                <a:ea typeface="Calibri" panose="020F0502020204030204" pitchFamily="34" charset="0"/>
              </a:rPr>
              <a:t>, které nezaručují ideální elektrické propojení – přechodový odpor se časem zvyšuje, a to vede k přehřátí kontaktu a vzniku oblouku.</a:t>
            </a:r>
            <a:r>
              <a:rPr lang="cs-CZ" sz="1400" dirty="0">
                <a:solidFill>
                  <a:schemeClr val="tx1">
                    <a:lumMod val="95000"/>
                    <a:lumOff val="5000"/>
                  </a:schemeClr>
                </a:solidFill>
                <a:effectLst/>
              </a:rPr>
              <a:t> </a:t>
            </a:r>
            <a:endParaRPr lang="cs-CZ" sz="1400" dirty="0">
              <a:solidFill>
                <a:schemeClr val="tx1">
                  <a:lumMod val="95000"/>
                  <a:lumOff val="5000"/>
                </a:schemeClr>
              </a:solidFill>
            </a:endParaRPr>
          </a:p>
          <a:p>
            <a:pPr marL="285750" indent="-285750" algn="just">
              <a:buFont typeface="Arial" panose="020B0604020202020204" pitchFamily="34" charset="0"/>
              <a:buChar char="•"/>
            </a:pPr>
            <a:r>
              <a:rPr lang="cs-CZ" sz="1400" b="0" i="0" u="none" strike="noStrike" dirty="0" err="1">
                <a:solidFill>
                  <a:schemeClr val="tx1">
                    <a:lumMod val="95000"/>
                    <a:lumOff val="5000"/>
                  </a:schemeClr>
                </a:solidFill>
                <a:effectLst/>
                <a:latin typeface="Aptos" panose="020B0004020202020204" pitchFamily="34" charset="0"/>
              </a:rPr>
              <a:t>Fraunhofer</a:t>
            </a:r>
            <a:r>
              <a:rPr lang="cs-CZ" sz="1400" b="0" i="0" u="none" strike="noStrike" dirty="0">
                <a:solidFill>
                  <a:schemeClr val="tx1">
                    <a:lumMod val="95000"/>
                    <a:lumOff val="5000"/>
                  </a:schemeClr>
                </a:solidFill>
                <a:effectLst/>
                <a:latin typeface="Aptos" panose="020B0004020202020204" pitchFamily="34" charset="0"/>
              </a:rPr>
              <a:t> Institute, PVEL a </a:t>
            </a:r>
            <a:r>
              <a:rPr lang="cs-CZ" sz="1400" b="0" i="0" u="none" strike="noStrike" dirty="0" err="1">
                <a:solidFill>
                  <a:schemeClr val="tx1">
                    <a:lumMod val="95000"/>
                    <a:lumOff val="5000"/>
                  </a:schemeClr>
                </a:solidFill>
                <a:effectLst/>
                <a:latin typeface="Aptos" panose="020B0004020202020204" pitchFamily="34" charset="0"/>
              </a:rPr>
              <a:t>HelioVolta</a:t>
            </a:r>
            <a:r>
              <a:rPr lang="cs-CZ" sz="1400" b="0" i="0" u="none" strike="noStrike" dirty="0">
                <a:solidFill>
                  <a:schemeClr val="tx1">
                    <a:lumMod val="95000"/>
                    <a:lumOff val="5000"/>
                  </a:schemeClr>
                </a:solidFill>
                <a:effectLst/>
                <a:latin typeface="Aptos" panose="020B0004020202020204" pitchFamily="34" charset="0"/>
              </a:rPr>
              <a:t> provedla od května 2021 do března 2024 kontroly FVE – </a:t>
            </a:r>
            <a:r>
              <a:rPr lang="cs-CZ" sz="1400" b="1" i="0" u="none" strike="noStrike" dirty="0">
                <a:solidFill>
                  <a:schemeClr val="tx1">
                    <a:lumMod val="95000"/>
                    <a:lumOff val="5000"/>
                  </a:schemeClr>
                </a:solidFill>
                <a:effectLst/>
                <a:latin typeface="Aptos" panose="020B0004020202020204" pitchFamily="34" charset="0"/>
              </a:rPr>
              <a:t>83% kontrol odhalilo problémy s konektory MC4</a:t>
            </a:r>
            <a:r>
              <a:rPr lang="cs-CZ" sz="1400" b="0" i="0" u="none" strike="noStrike" dirty="0">
                <a:solidFill>
                  <a:schemeClr val="tx1">
                    <a:lumMod val="95000"/>
                    <a:lumOff val="5000"/>
                  </a:schemeClr>
                </a:solidFill>
                <a:effectLst/>
                <a:latin typeface="Aptos" panose="020B0004020202020204" pitchFamily="34" charset="0"/>
              </a:rPr>
              <a:t>.</a:t>
            </a:r>
            <a:endParaRPr lang="cs-CZ" sz="1400" dirty="0">
              <a:solidFill>
                <a:schemeClr val="tx1">
                  <a:lumMod val="95000"/>
                  <a:lumOff val="5000"/>
                </a:schemeClr>
              </a:solidFill>
            </a:endParaRPr>
          </a:p>
          <a:p>
            <a:pPr marL="285750" indent="-285750">
              <a:buFont typeface="Arial" panose="020B0604020202020204" pitchFamily="34" charset="0"/>
              <a:buChar char="•"/>
            </a:pPr>
            <a:endParaRPr lang="cs-CZ" sz="1400" dirty="0">
              <a:solidFill>
                <a:schemeClr val="tx1">
                  <a:lumMod val="95000"/>
                  <a:lumOff val="5000"/>
                </a:schemeClr>
              </a:solidFill>
              <a:effectLst/>
            </a:endParaRPr>
          </a:p>
          <a:p>
            <a:pPr marL="285750" indent="-285750">
              <a:buFont typeface="Arial" panose="020B0604020202020204" pitchFamily="34" charset="0"/>
              <a:buChar char="•"/>
            </a:pPr>
            <a:endParaRPr lang="cs-CZ" sz="1400" i="1" dirty="0">
              <a:solidFill>
                <a:schemeClr val="tx1">
                  <a:lumMod val="65000"/>
                  <a:lumOff val="35000"/>
                </a:schemeClr>
              </a:solidFill>
              <a:cs typeface="Times New Roman" panose="02020603050405020304" pitchFamily="18" charset="0"/>
            </a:endParaRPr>
          </a:p>
        </p:txBody>
      </p:sp>
      <p:pic>
        <p:nvPicPr>
          <p:cNvPr id="4" name="Picture 4" descr="TÜV Rheinland Deutschland - Genau. Richtig. | DE | TÜV Rheinland">
            <a:extLst>
              <a:ext uri="{FF2B5EF4-FFF2-40B4-BE49-F238E27FC236}">
                <a16:creationId xmlns:a16="http://schemas.microsoft.com/office/drawing/2014/main" id="{DF37B3BA-5F7B-03AD-A87A-A724C189D6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64358" y="5389641"/>
            <a:ext cx="2180918" cy="552045"/>
          </a:xfrm>
          <a:prstGeom prst="rect">
            <a:avLst/>
          </a:prstGeom>
          <a:noFill/>
          <a:extLst>
            <a:ext uri="{909E8E84-426E-40DD-AFC4-6F175D3DCCD1}">
              <a14:hiddenFill xmlns:a14="http://schemas.microsoft.com/office/drawing/2010/main">
                <a:solidFill>
                  <a:srgbClr val="FFFFFF"/>
                </a:solidFill>
              </a14:hiddenFill>
            </a:ext>
          </a:extLst>
        </p:spPr>
      </p:pic>
      <p:sp>
        <p:nvSpPr>
          <p:cNvPr id="5" name="TextovéPole 4">
            <a:extLst>
              <a:ext uri="{FF2B5EF4-FFF2-40B4-BE49-F238E27FC236}">
                <a16:creationId xmlns:a16="http://schemas.microsoft.com/office/drawing/2014/main" id="{731ABE79-7304-4941-250E-8636806AE597}"/>
              </a:ext>
            </a:extLst>
          </p:cNvPr>
          <p:cNvSpPr txBox="1"/>
          <p:nvPr/>
        </p:nvSpPr>
        <p:spPr>
          <a:xfrm>
            <a:off x="7306241" y="6213749"/>
            <a:ext cx="4499636" cy="400110"/>
          </a:xfrm>
          <a:prstGeom prst="rect">
            <a:avLst/>
          </a:prstGeom>
          <a:noFill/>
        </p:spPr>
        <p:txBody>
          <a:bodyPr wrap="square" rtlCol="0">
            <a:spAutoFit/>
          </a:bodyPr>
          <a:lstStyle/>
          <a:p>
            <a:r>
              <a:rPr lang="cs-CZ" sz="1000" i="1" dirty="0">
                <a:hlinkClick r:id="rId5">
                  <a:extLst>
                    <a:ext uri="{A12FA001-AC4F-418D-AE19-62706E023703}">
                      <ahyp:hlinkClr xmlns:ahyp="http://schemas.microsoft.com/office/drawing/2018/hyperlinkcolor" val="tx"/>
                    </a:ext>
                  </a:extLst>
                </a:hlinkClick>
              </a:rPr>
              <a:t>Zdroj: </a:t>
            </a:r>
            <a:r>
              <a:rPr lang="cs-CZ" sz="1000" i="1" dirty="0" err="1">
                <a:hlinkClick r:id="rId5">
                  <a:extLst>
                    <a:ext uri="{A12FA001-AC4F-418D-AE19-62706E023703}">
                      <ahyp:hlinkClr xmlns:ahyp="http://schemas.microsoft.com/office/drawing/2018/hyperlinkcolor" val="tx"/>
                    </a:ext>
                  </a:extLst>
                </a:hlinkClick>
              </a:rPr>
              <a:t>Sepanski</a:t>
            </a:r>
            <a:r>
              <a:rPr lang="cs-CZ" sz="1000" i="1" dirty="0">
                <a:hlinkClick r:id="rId5">
                  <a:extLst>
                    <a:ext uri="{A12FA001-AC4F-418D-AE19-62706E023703}">
                      <ahyp:hlinkClr xmlns:ahyp="http://schemas.microsoft.com/office/drawing/2018/hyperlinkcolor" val="tx"/>
                    </a:ext>
                  </a:extLst>
                </a:hlinkClick>
              </a:rPr>
              <a:t>, A, Senior-</a:t>
            </a:r>
            <a:r>
              <a:rPr lang="cs-CZ" sz="1000" i="1" dirty="0" err="1">
                <a:hlinkClick r:id="rId5">
                  <a:extLst>
                    <a:ext uri="{A12FA001-AC4F-418D-AE19-62706E023703}">
                      <ahyp:hlinkClr xmlns:ahyp="http://schemas.microsoft.com/office/drawing/2018/hyperlinkcolor" val="tx"/>
                    </a:ext>
                  </a:extLst>
                </a:hlinkClick>
              </a:rPr>
              <a:t>Expertin</a:t>
            </a:r>
            <a:r>
              <a:rPr lang="cs-CZ" sz="1000" i="1" dirty="0">
                <a:hlinkClick r:id="rId5">
                  <a:extLst>
                    <a:ext uri="{A12FA001-AC4F-418D-AE19-62706E023703}">
                      <ahyp:hlinkClr xmlns:ahyp="http://schemas.microsoft.com/office/drawing/2018/hyperlinkcolor" val="tx"/>
                    </a:ext>
                  </a:extLst>
                </a:hlinkClick>
              </a:rPr>
              <a:t> </a:t>
            </a:r>
            <a:r>
              <a:rPr lang="cs-CZ" sz="1000" i="1" dirty="0" err="1">
                <a:hlinkClick r:id="rId5">
                  <a:extLst>
                    <a:ext uri="{A12FA001-AC4F-418D-AE19-62706E023703}">
                      <ahyp:hlinkClr xmlns:ahyp="http://schemas.microsoft.com/office/drawing/2018/hyperlinkcolor" val="tx"/>
                    </a:ext>
                  </a:extLst>
                </a:hlinkClick>
              </a:rPr>
              <a:t>Blendgutachten</a:t>
            </a:r>
            <a:r>
              <a:rPr lang="cs-CZ" sz="1000" i="1" dirty="0">
                <a:hlinkClick r:id="rId5">
                  <a:extLst>
                    <a:ext uri="{A12FA001-AC4F-418D-AE19-62706E023703}">
                      <ahyp:hlinkClr xmlns:ahyp="http://schemas.microsoft.com/office/drawing/2018/hyperlinkcolor" val="tx"/>
                    </a:ext>
                  </a:extLst>
                </a:hlinkClick>
              </a:rPr>
              <a:t> </a:t>
            </a:r>
            <a:r>
              <a:rPr lang="cs-CZ" sz="1000" i="1" dirty="0" err="1">
                <a:hlinkClick r:id="rId5">
                  <a:extLst>
                    <a:ext uri="{A12FA001-AC4F-418D-AE19-62706E023703}">
                      <ahyp:hlinkClr xmlns:ahyp="http://schemas.microsoft.com/office/drawing/2018/hyperlinkcolor" val="tx"/>
                    </a:ext>
                  </a:extLst>
                </a:hlinkClick>
              </a:rPr>
              <a:t>und</a:t>
            </a:r>
            <a:r>
              <a:rPr lang="cs-CZ" sz="1000" i="1" dirty="0">
                <a:hlinkClick r:id="rId5">
                  <a:extLst>
                    <a:ext uri="{A12FA001-AC4F-418D-AE19-62706E023703}">
                      <ahyp:hlinkClr xmlns:ahyp="http://schemas.microsoft.com/office/drawing/2018/hyperlinkcolor" val="tx"/>
                    </a:ext>
                  </a:extLst>
                </a:hlinkClick>
              </a:rPr>
              <a:t> PV-</a:t>
            </a:r>
            <a:r>
              <a:rPr lang="cs-CZ" sz="1000" i="1" dirty="0" err="1">
                <a:hlinkClick r:id="rId5">
                  <a:extLst>
                    <a:ext uri="{A12FA001-AC4F-418D-AE19-62706E023703}">
                      <ahyp:hlinkClr xmlns:ahyp="http://schemas.microsoft.com/office/drawing/2018/hyperlinkcolor" val="tx"/>
                    </a:ext>
                  </a:extLst>
                </a:hlinkClick>
              </a:rPr>
              <a:t>Anlagen</a:t>
            </a:r>
            <a:r>
              <a:rPr lang="cs-CZ" sz="1000" i="1" dirty="0">
                <a:hlinkClick r:id="rId5">
                  <a:extLst>
                    <a:ext uri="{A12FA001-AC4F-418D-AE19-62706E023703}">
                      <ahyp:hlinkClr xmlns:ahyp="http://schemas.microsoft.com/office/drawing/2018/hyperlinkcolor" val="tx"/>
                    </a:ext>
                  </a:extLst>
                </a:hlinkClick>
              </a:rPr>
              <a:t>, TÜV </a:t>
            </a:r>
            <a:r>
              <a:rPr lang="cs-CZ" sz="1000" i="1" dirty="0" err="1">
                <a:hlinkClick r:id="rId5">
                  <a:extLst>
                    <a:ext uri="{A12FA001-AC4F-418D-AE19-62706E023703}">
                      <ahyp:hlinkClr xmlns:ahyp="http://schemas.microsoft.com/office/drawing/2018/hyperlinkcolor" val="tx"/>
                    </a:ext>
                  </a:extLst>
                </a:hlinkClick>
              </a:rPr>
              <a:t>Rheinland</a:t>
            </a:r>
            <a:r>
              <a:rPr lang="cs-CZ" sz="1000" i="1" dirty="0">
                <a:hlinkClick r:id="rId5">
                  <a:extLst>
                    <a:ext uri="{A12FA001-AC4F-418D-AE19-62706E023703}">
                      <ahyp:hlinkClr xmlns:ahyp="http://schemas.microsoft.com/office/drawing/2018/hyperlinkcolor" val="tx"/>
                    </a:ext>
                  </a:extLst>
                </a:hlinkClick>
              </a:rPr>
              <a:t> (2018), </a:t>
            </a:r>
            <a:r>
              <a:rPr lang="cs-CZ" sz="1000" i="1" dirty="0" err="1">
                <a:hlinkClick r:id="rId5">
                  <a:extLst>
                    <a:ext uri="{A12FA001-AC4F-418D-AE19-62706E023703}">
                      <ahyp:hlinkClr xmlns:ahyp="http://schemas.microsoft.com/office/drawing/2018/hyperlinkcolor" val="tx"/>
                    </a:ext>
                  </a:extLst>
                </a:hlinkClick>
              </a:rPr>
              <a:t>HelioVolta</a:t>
            </a:r>
            <a:r>
              <a:rPr lang="cs-CZ" sz="1000" i="1" dirty="0">
                <a:hlinkClick r:id="rId5">
                  <a:extLst>
                    <a:ext uri="{A12FA001-AC4F-418D-AE19-62706E023703}">
                      <ahyp:hlinkClr xmlns:ahyp="http://schemas.microsoft.com/office/drawing/2018/hyperlinkcolor" val="tx"/>
                    </a:ext>
                  </a:extLst>
                </a:hlinkClick>
              </a:rPr>
              <a:t>, PVEL</a:t>
            </a:r>
            <a:endParaRPr lang="cs-CZ" sz="1000" i="1" dirty="0"/>
          </a:p>
        </p:txBody>
      </p:sp>
      <p:graphicFrame>
        <p:nvGraphicFramePr>
          <p:cNvPr id="7" name="Graf 6">
            <a:extLst>
              <a:ext uri="{FF2B5EF4-FFF2-40B4-BE49-F238E27FC236}">
                <a16:creationId xmlns:a16="http://schemas.microsoft.com/office/drawing/2014/main" id="{BC8D1BA1-BA71-D54E-B192-A26B81520AC5}"/>
              </a:ext>
            </a:extLst>
          </p:cNvPr>
          <p:cNvGraphicFramePr/>
          <p:nvPr/>
        </p:nvGraphicFramePr>
        <p:xfrm>
          <a:off x="288236" y="951055"/>
          <a:ext cx="5881424" cy="4129351"/>
        </p:xfrm>
        <a:graphic>
          <a:graphicData uri="http://schemas.openxmlformats.org/drawingml/2006/chart">
            <c:chart xmlns:c="http://schemas.openxmlformats.org/drawingml/2006/chart" xmlns:r="http://schemas.openxmlformats.org/officeDocument/2006/relationships" r:id="rId6"/>
          </a:graphicData>
        </a:graphic>
      </p:graphicFrame>
      <p:pic>
        <p:nvPicPr>
          <p:cNvPr id="8" name="Picture 4" descr="TÜV Rheinland Deutschland - Genau. Richtig. | DE | TÜV Rheinland">
            <a:extLst>
              <a:ext uri="{FF2B5EF4-FFF2-40B4-BE49-F238E27FC236}">
                <a16:creationId xmlns:a16="http://schemas.microsoft.com/office/drawing/2014/main" id="{ACE12367-F605-B383-1524-A38FA8E695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4057" y="5267688"/>
            <a:ext cx="2180918" cy="55204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Fraunhofer Institute for Systems and Innovation Research ISI | IEP">
            <a:extLst>
              <a:ext uri="{FF2B5EF4-FFF2-40B4-BE49-F238E27FC236}">
                <a16:creationId xmlns:a16="http://schemas.microsoft.com/office/drawing/2014/main" id="{A899D7BB-6DED-E2C6-166D-22DCF917CCB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70767" y="5267688"/>
            <a:ext cx="2759658" cy="784059"/>
          </a:xfrm>
          <a:prstGeom prst="rect">
            <a:avLst/>
          </a:prstGeom>
          <a:noFill/>
          <a:extLst>
            <a:ext uri="{909E8E84-426E-40DD-AFC4-6F175D3DCCD1}">
              <a14:hiddenFill xmlns:a14="http://schemas.microsoft.com/office/drawing/2010/main">
                <a:solidFill>
                  <a:srgbClr val="FFFFFF"/>
                </a:solidFill>
              </a14:hiddenFill>
            </a:ext>
          </a:extLst>
        </p:spPr>
      </p:pic>
      <p:sp>
        <p:nvSpPr>
          <p:cNvPr id="10" name="TextovéPole 9">
            <a:extLst>
              <a:ext uri="{FF2B5EF4-FFF2-40B4-BE49-F238E27FC236}">
                <a16:creationId xmlns:a16="http://schemas.microsoft.com/office/drawing/2014/main" id="{3966DC17-D3A7-E26C-0AF3-1B075F7E309B}"/>
              </a:ext>
            </a:extLst>
          </p:cNvPr>
          <p:cNvSpPr txBox="1"/>
          <p:nvPr/>
        </p:nvSpPr>
        <p:spPr>
          <a:xfrm>
            <a:off x="288378" y="6213748"/>
            <a:ext cx="5017913" cy="246221"/>
          </a:xfrm>
          <a:prstGeom prst="rect">
            <a:avLst/>
          </a:prstGeom>
          <a:noFill/>
        </p:spPr>
        <p:txBody>
          <a:bodyPr wrap="square" rtlCol="0">
            <a:spAutoFit/>
          </a:bodyPr>
          <a:lstStyle/>
          <a:p>
            <a:r>
              <a:rPr lang="cs-CZ" sz="1000" i="1" dirty="0">
                <a:hlinkClick r:id="rId8">
                  <a:extLst>
                    <a:ext uri="{A12FA001-AC4F-418D-AE19-62706E023703}">
                      <ahyp:hlinkClr xmlns:ahyp="http://schemas.microsoft.com/office/drawing/2018/hyperlinkcolor" val="tx"/>
                    </a:ext>
                  </a:extLst>
                </a:hlinkClick>
              </a:rPr>
              <a:t>Zdroj: </a:t>
            </a:r>
            <a:r>
              <a:rPr lang="cs-CZ" sz="1000" i="1" dirty="0" err="1">
                <a:hlinkClick r:id="rId8">
                  <a:extLst>
                    <a:ext uri="{A12FA001-AC4F-418D-AE19-62706E023703}">
                      <ahyp:hlinkClr xmlns:ahyp="http://schemas.microsoft.com/office/drawing/2018/hyperlinkcolor" val="tx"/>
                    </a:ext>
                  </a:extLst>
                </a:hlinkClick>
              </a:rPr>
              <a:t>Sepanski</a:t>
            </a:r>
            <a:r>
              <a:rPr lang="cs-CZ" sz="1000" i="1" dirty="0">
                <a:hlinkClick r:id="rId8">
                  <a:extLst>
                    <a:ext uri="{A12FA001-AC4F-418D-AE19-62706E023703}">
                      <ahyp:hlinkClr xmlns:ahyp="http://schemas.microsoft.com/office/drawing/2018/hyperlinkcolor" val="tx"/>
                    </a:ext>
                  </a:extLst>
                </a:hlinkClick>
              </a:rPr>
              <a:t>, A., Senior-</a:t>
            </a:r>
            <a:r>
              <a:rPr lang="cs-CZ" sz="1000" i="1" dirty="0" err="1">
                <a:hlinkClick r:id="rId8">
                  <a:extLst>
                    <a:ext uri="{A12FA001-AC4F-418D-AE19-62706E023703}">
                      <ahyp:hlinkClr xmlns:ahyp="http://schemas.microsoft.com/office/drawing/2018/hyperlinkcolor" val="tx"/>
                    </a:ext>
                  </a:extLst>
                </a:hlinkClick>
              </a:rPr>
              <a:t>Expertin</a:t>
            </a:r>
            <a:r>
              <a:rPr lang="cs-CZ" sz="1000" i="1" dirty="0">
                <a:hlinkClick r:id="rId8">
                  <a:extLst>
                    <a:ext uri="{A12FA001-AC4F-418D-AE19-62706E023703}">
                      <ahyp:hlinkClr xmlns:ahyp="http://schemas.microsoft.com/office/drawing/2018/hyperlinkcolor" val="tx"/>
                    </a:ext>
                  </a:extLst>
                </a:hlinkClick>
              </a:rPr>
              <a:t> </a:t>
            </a:r>
            <a:r>
              <a:rPr lang="cs-CZ" sz="1000" i="1" dirty="0" err="1">
                <a:hlinkClick r:id="rId8">
                  <a:extLst>
                    <a:ext uri="{A12FA001-AC4F-418D-AE19-62706E023703}">
                      <ahyp:hlinkClr xmlns:ahyp="http://schemas.microsoft.com/office/drawing/2018/hyperlinkcolor" val="tx"/>
                    </a:ext>
                  </a:extLst>
                </a:hlinkClick>
              </a:rPr>
              <a:t>Blendgutachten</a:t>
            </a:r>
            <a:r>
              <a:rPr lang="cs-CZ" sz="1000" i="1" dirty="0">
                <a:hlinkClick r:id="rId8">
                  <a:extLst>
                    <a:ext uri="{A12FA001-AC4F-418D-AE19-62706E023703}">
                      <ahyp:hlinkClr xmlns:ahyp="http://schemas.microsoft.com/office/drawing/2018/hyperlinkcolor" val="tx"/>
                    </a:ext>
                  </a:extLst>
                </a:hlinkClick>
              </a:rPr>
              <a:t> </a:t>
            </a:r>
            <a:r>
              <a:rPr lang="cs-CZ" sz="1000" i="1" dirty="0" err="1">
                <a:hlinkClick r:id="rId8">
                  <a:extLst>
                    <a:ext uri="{A12FA001-AC4F-418D-AE19-62706E023703}">
                      <ahyp:hlinkClr xmlns:ahyp="http://schemas.microsoft.com/office/drawing/2018/hyperlinkcolor" val="tx"/>
                    </a:ext>
                  </a:extLst>
                </a:hlinkClick>
              </a:rPr>
              <a:t>und</a:t>
            </a:r>
            <a:r>
              <a:rPr lang="cs-CZ" sz="1000" i="1" dirty="0">
                <a:hlinkClick r:id="rId8">
                  <a:extLst>
                    <a:ext uri="{A12FA001-AC4F-418D-AE19-62706E023703}">
                      <ahyp:hlinkClr xmlns:ahyp="http://schemas.microsoft.com/office/drawing/2018/hyperlinkcolor" val="tx"/>
                    </a:ext>
                  </a:extLst>
                </a:hlinkClick>
              </a:rPr>
              <a:t> PV-</a:t>
            </a:r>
            <a:r>
              <a:rPr lang="cs-CZ" sz="1000" i="1" dirty="0" err="1">
                <a:hlinkClick r:id="rId8">
                  <a:extLst>
                    <a:ext uri="{A12FA001-AC4F-418D-AE19-62706E023703}">
                      <ahyp:hlinkClr xmlns:ahyp="http://schemas.microsoft.com/office/drawing/2018/hyperlinkcolor" val="tx"/>
                    </a:ext>
                  </a:extLst>
                </a:hlinkClick>
              </a:rPr>
              <a:t>Anlagen</a:t>
            </a:r>
            <a:r>
              <a:rPr lang="cs-CZ" sz="1000" i="1" dirty="0">
                <a:hlinkClick r:id="rId8">
                  <a:extLst>
                    <a:ext uri="{A12FA001-AC4F-418D-AE19-62706E023703}">
                      <ahyp:hlinkClr xmlns:ahyp="http://schemas.microsoft.com/office/drawing/2018/hyperlinkcolor" val="tx"/>
                    </a:ext>
                  </a:extLst>
                </a:hlinkClick>
              </a:rPr>
              <a:t>, TÜV </a:t>
            </a:r>
            <a:r>
              <a:rPr lang="cs-CZ" sz="1000" i="1" dirty="0" err="1">
                <a:hlinkClick r:id="rId8">
                  <a:extLst>
                    <a:ext uri="{A12FA001-AC4F-418D-AE19-62706E023703}">
                      <ahyp:hlinkClr xmlns:ahyp="http://schemas.microsoft.com/office/drawing/2018/hyperlinkcolor" val="tx"/>
                    </a:ext>
                  </a:extLst>
                </a:hlinkClick>
              </a:rPr>
              <a:t>Rheinland</a:t>
            </a:r>
            <a:r>
              <a:rPr lang="cs-CZ" sz="1000" i="1" dirty="0">
                <a:hlinkClick r:id="rId8">
                  <a:extLst>
                    <a:ext uri="{A12FA001-AC4F-418D-AE19-62706E023703}">
                      <ahyp:hlinkClr xmlns:ahyp="http://schemas.microsoft.com/office/drawing/2018/hyperlinkcolor" val="tx"/>
                    </a:ext>
                  </a:extLst>
                </a:hlinkClick>
              </a:rPr>
              <a:t> (2018)</a:t>
            </a:r>
            <a:endParaRPr lang="cs-CZ" dirty="0"/>
          </a:p>
        </p:txBody>
      </p:sp>
      <p:sp>
        <p:nvSpPr>
          <p:cNvPr id="11" name="Obdélník 10">
            <a:extLst>
              <a:ext uri="{FF2B5EF4-FFF2-40B4-BE49-F238E27FC236}">
                <a16:creationId xmlns:a16="http://schemas.microsoft.com/office/drawing/2014/main" id="{987ACF18-5A48-0C86-89DE-00AE086B5D3E}"/>
              </a:ext>
            </a:extLst>
          </p:cNvPr>
          <p:cNvSpPr/>
          <p:nvPr/>
        </p:nvSpPr>
        <p:spPr>
          <a:xfrm>
            <a:off x="0" y="6633045"/>
            <a:ext cx="12192000" cy="22495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sp>
        <p:nvSpPr>
          <p:cNvPr id="13" name="Obdélník 12">
            <a:extLst>
              <a:ext uri="{FF2B5EF4-FFF2-40B4-BE49-F238E27FC236}">
                <a16:creationId xmlns:a16="http://schemas.microsoft.com/office/drawing/2014/main" id="{F6E350A8-ADD5-2B8C-D287-DD346A377184}"/>
              </a:ext>
            </a:extLst>
          </p:cNvPr>
          <p:cNvSpPr/>
          <p:nvPr/>
        </p:nvSpPr>
        <p:spPr>
          <a:xfrm>
            <a:off x="0" y="726577"/>
            <a:ext cx="12192000" cy="87887"/>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spTree>
    <p:extLst>
      <p:ext uri="{BB962C8B-B14F-4D97-AF65-F5344CB8AC3E}">
        <p14:creationId xmlns:p14="http://schemas.microsoft.com/office/powerpoint/2010/main" val="7500328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FB30E3-EBA7-03F0-C784-D1D79819D4E8}"/>
            </a:ext>
          </a:extLst>
        </p:cNvPr>
        <p:cNvGrpSpPr/>
        <p:nvPr/>
      </p:nvGrpSpPr>
      <p:grpSpPr>
        <a:xfrm>
          <a:off x="0" y="0"/>
          <a:ext cx="0" cy="0"/>
          <a:chOff x="0" y="0"/>
          <a:chExt cx="0" cy="0"/>
        </a:xfrm>
      </p:grpSpPr>
      <p:sp>
        <p:nvSpPr>
          <p:cNvPr id="6" name="Obdélník 5">
            <a:extLst>
              <a:ext uri="{FF2B5EF4-FFF2-40B4-BE49-F238E27FC236}">
                <a16:creationId xmlns:a16="http://schemas.microsoft.com/office/drawing/2014/main" id="{5AFC09FB-1571-C8D1-B40A-99196B2F41B2}"/>
              </a:ext>
            </a:extLst>
          </p:cNvPr>
          <p:cNvSpPr/>
          <p:nvPr/>
        </p:nvSpPr>
        <p:spPr>
          <a:xfrm>
            <a:off x="0" y="726577"/>
            <a:ext cx="12192000" cy="87887"/>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pic>
        <p:nvPicPr>
          <p:cNvPr id="8" name="Obrázek 7" descr="Obsah obrázku logo&#10;&#10;Popis byl vytvořen automaticky">
            <a:extLst>
              <a:ext uri="{FF2B5EF4-FFF2-40B4-BE49-F238E27FC236}">
                <a16:creationId xmlns:a16="http://schemas.microsoft.com/office/drawing/2014/main" id="{D56C3EB5-243E-251E-C84B-6DE5E33AB7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13852" y="157719"/>
            <a:ext cx="975919" cy="469078"/>
          </a:xfrm>
          <a:prstGeom prst="rect">
            <a:avLst/>
          </a:prstGeom>
        </p:spPr>
      </p:pic>
      <p:sp>
        <p:nvSpPr>
          <p:cNvPr id="56" name="Obdélník 55">
            <a:extLst>
              <a:ext uri="{FF2B5EF4-FFF2-40B4-BE49-F238E27FC236}">
                <a16:creationId xmlns:a16="http://schemas.microsoft.com/office/drawing/2014/main" id="{49244F9F-E48D-398F-1189-46E3F2280762}"/>
              </a:ext>
            </a:extLst>
          </p:cNvPr>
          <p:cNvSpPr/>
          <p:nvPr/>
        </p:nvSpPr>
        <p:spPr>
          <a:xfrm>
            <a:off x="0" y="6633045"/>
            <a:ext cx="12192000" cy="22495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sp>
        <p:nvSpPr>
          <p:cNvPr id="7" name="TextovéPole 6">
            <a:extLst>
              <a:ext uri="{FF2B5EF4-FFF2-40B4-BE49-F238E27FC236}">
                <a16:creationId xmlns:a16="http://schemas.microsoft.com/office/drawing/2014/main" id="{CC7AE19C-B89D-CC3D-B92F-1A8270A7C723}"/>
              </a:ext>
            </a:extLst>
          </p:cNvPr>
          <p:cNvSpPr txBox="1"/>
          <p:nvPr/>
        </p:nvSpPr>
        <p:spPr>
          <a:xfrm>
            <a:off x="82937" y="224954"/>
            <a:ext cx="9975463" cy="369332"/>
          </a:xfrm>
          <a:prstGeom prst="rect">
            <a:avLst/>
          </a:prstGeom>
          <a:noFill/>
        </p:spPr>
        <p:txBody>
          <a:bodyPr wrap="square" rtlCol="0">
            <a:spAutoFit/>
          </a:bodyPr>
          <a:lstStyle/>
          <a:p>
            <a:r>
              <a:rPr lang="cs-CZ" sz="1800" b="1" dirty="0"/>
              <a:t>ASES-FVE-K1 – </a:t>
            </a:r>
            <a:r>
              <a:rPr lang="cs-CZ" b="1" dirty="0">
                <a:solidFill>
                  <a:srgbClr val="212121"/>
                </a:solidFill>
                <a:latin typeface="Aptos" panose="020B0004020202020204" pitchFamily="34" charset="0"/>
              </a:rPr>
              <a:t>Dodržení správné instalace kabelů a konektoru dle návodu výrobce</a:t>
            </a:r>
            <a:endParaRPr lang="cs-CZ" b="1" i="0" u="none" strike="noStrike" dirty="0">
              <a:solidFill>
                <a:srgbClr val="212121"/>
              </a:solidFill>
              <a:effectLst/>
              <a:latin typeface="Aptos" panose="020B0004020202020204" pitchFamily="34" charset="0"/>
            </a:endParaRPr>
          </a:p>
        </p:txBody>
      </p:sp>
      <p:pic>
        <p:nvPicPr>
          <p:cNvPr id="9" name="Obrázek 8" descr="Obsah obrázku design&#10;&#10;Popis byl vytvořen automaticky se střední mírou spolehlivosti">
            <a:extLst>
              <a:ext uri="{FF2B5EF4-FFF2-40B4-BE49-F238E27FC236}">
                <a16:creationId xmlns:a16="http://schemas.microsoft.com/office/drawing/2014/main" id="{9A12B985-C1DE-F557-0398-61AE1813BCF7}"/>
              </a:ext>
            </a:extLst>
          </p:cNvPr>
          <p:cNvPicPr>
            <a:picLocks noChangeAspect="1"/>
          </p:cNvPicPr>
          <p:nvPr/>
        </p:nvPicPr>
        <p:blipFill>
          <a:blip r:embed="rId4">
            <a:extLst>
              <a:ext uri="{28A0092B-C50C-407E-A947-70E740481C1C}">
                <a14:useLocalDpi xmlns:a14="http://schemas.microsoft.com/office/drawing/2010/main" val="0"/>
              </a:ext>
            </a:extLst>
          </a:blip>
          <a:srcRect l="914" r="2249"/>
          <a:stretch/>
        </p:blipFill>
        <p:spPr>
          <a:xfrm>
            <a:off x="704091" y="2910495"/>
            <a:ext cx="3800929" cy="1370065"/>
          </a:xfrm>
          <a:prstGeom prst="rect">
            <a:avLst/>
          </a:prstGeom>
        </p:spPr>
      </p:pic>
      <p:sp>
        <p:nvSpPr>
          <p:cNvPr id="15" name="TextovéPole 14">
            <a:extLst>
              <a:ext uri="{FF2B5EF4-FFF2-40B4-BE49-F238E27FC236}">
                <a16:creationId xmlns:a16="http://schemas.microsoft.com/office/drawing/2014/main" id="{055EEA10-7530-FA66-115B-45C857F0EB36}"/>
              </a:ext>
            </a:extLst>
          </p:cNvPr>
          <p:cNvSpPr txBox="1"/>
          <p:nvPr/>
        </p:nvSpPr>
        <p:spPr>
          <a:xfrm>
            <a:off x="259246" y="4280560"/>
            <a:ext cx="5364314" cy="1815882"/>
          </a:xfrm>
          <a:prstGeom prst="rect">
            <a:avLst/>
          </a:prstGeom>
          <a:noFill/>
        </p:spPr>
        <p:txBody>
          <a:bodyPr wrap="square">
            <a:spAutoFit/>
          </a:bodyPr>
          <a:lstStyle/>
          <a:p>
            <a:pPr algn="just"/>
            <a:r>
              <a:rPr lang="cs-CZ" sz="1600" b="0" i="0" u="none" strike="noStrike" baseline="0" dirty="0">
                <a:solidFill>
                  <a:srgbClr val="1B1B1A"/>
                </a:solidFill>
              </a:rPr>
              <a:t>Dle výrobce konektorů a návodu, vedení kabelů musí z místa utěsnění kabelu přesahovalo minimálně 20 mm kabelu souběžně s konektorem bez jeho ohýbání nebo namáhání. </a:t>
            </a:r>
          </a:p>
          <a:p>
            <a:pPr algn="just"/>
            <a:r>
              <a:rPr lang="cs-CZ" sz="1600" dirty="0">
                <a:solidFill>
                  <a:srgbClr val="1B1B1A"/>
                </a:solidFill>
              </a:rPr>
              <a:t>Pokud existuje ohyb, vznikají mezi kabelem a konektorem netěsnosti. To má za následek vnikání nečistot, vlhkosti a ty vedou k degradaci konektorů, která snižuje jeho životnost a dochází k nárustu přechodového odporu.</a:t>
            </a:r>
          </a:p>
        </p:txBody>
      </p:sp>
      <p:sp>
        <p:nvSpPr>
          <p:cNvPr id="17" name="TextovéPole 16">
            <a:extLst>
              <a:ext uri="{FF2B5EF4-FFF2-40B4-BE49-F238E27FC236}">
                <a16:creationId xmlns:a16="http://schemas.microsoft.com/office/drawing/2014/main" id="{68B15069-26E0-9A40-3D77-1C879CA6E1CC}"/>
              </a:ext>
            </a:extLst>
          </p:cNvPr>
          <p:cNvSpPr txBox="1"/>
          <p:nvPr/>
        </p:nvSpPr>
        <p:spPr>
          <a:xfrm>
            <a:off x="5824054" y="3524578"/>
            <a:ext cx="6108700" cy="2308324"/>
          </a:xfrm>
          <a:prstGeom prst="rect">
            <a:avLst/>
          </a:prstGeom>
          <a:noFill/>
        </p:spPr>
        <p:txBody>
          <a:bodyPr wrap="square">
            <a:spAutoFit/>
          </a:bodyPr>
          <a:lstStyle/>
          <a:p>
            <a:r>
              <a:rPr lang="cs-CZ" sz="1800" b="1" dirty="0"/>
              <a:t>Ochranný kryt zajišťuje správné vedení kabelů a zamezuje ohýbaní kabelu v místě utahovací matice konektoru MC4.</a:t>
            </a:r>
          </a:p>
          <a:p>
            <a:endParaRPr lang="cs-CZ" sz="1800" b="1" dirty="0"/>
          </a:p>
          <a:p>
            <a:r>
              <a:rPr lang="cs-CZ" sz="1800" b="1" dirty="0"/>
              <a:t>Zajišťuje těsnost a brání před nepříznivými vnějšími vlivy jako je vnikání nečistot, prachu, vlhkosti.</a:t>
            </a:r>
          </a:p>
          <a:p>
            <a:endParaRPr lang="cs-CZ" b="1" dirty="0"/>
          </a:p>
          <a:p>
            <a:r>
              <a:rPr lang="cs-CZ" b="1" dirty="0"/>
              <a:t>Tím se prodlužuje životnost konektoru a dochází k oddálení případné výrobní ztráty.</a:t>
            </a:r>
            <a:r>
              <a:rPr lang="cs-CZ" sz="1800" b="1" dirty="0"/>
              <a:t> </a:t>
            </a:r>
            <a:endParaRPr lang="cs-CZ" b="1" dirty="0"/>
          </a:p>
        </p:txBody>
      </p:sp>
      <p:pic>
        <p:nvPicPr>
          <p:cNvPr id="18" name="Obrázek 17" descr="Obsah obrázku červená, Grafika, snímek obrazovky, Karmín&#10;&#10;Popis byl vytvořen automaticky">
            <a:extLst>
              <a:ext uri="{FF2B5EF4-FFF2-40B4-BE49-F238E27FC236}">
                <a16:creationId xmlns:a16="http://schemas.microsoft.com/office/drawing/2014/main" id="{ED2E4306-2BCA-E454-26D7-7B4BA7D7EAC6}"/>
              </a:ext>
            </a:extLst>
          </p:cNvPr>
          <p:cNvPicPr>
            <a:picLocks noChangeAspect="1"/>
          </p:cNvPicPr>
          <p:nvPr/>
        </p:nvPicPr>
        <p:blipFill rotWithShape="1">
          <a:blip r:embed="rId5">
            <a:extLst>
              <a:ext uri="{28A0092B-C50C-407E-A947-70E740481C1C}">
                <a14:useLocalDpi xmlns:a14="http://schemas.microsoft.com/office/drawing/2010/main" val="0"/>
              </a:ext>
            </a:extLst>
          </a:blip>
          <a:srcRect l="43625" t="9679" r="44285" b="6958"/>
          <a:stretch/>
        </p:blipFill>
        <p:spPr>
          <a:xfrm rot="16200000">
            <a:off x="8020735" y="-1080012"/>
            <a:ext cx="1318885" cy="6817544"/>
          </a:xfrm>
          <a:prstGeom prst="rect">
            <a:avLst/>
          </a:prstGeom>
        </p:spPr>
      </p:pic>
      <p:sp>
        <p:nvSpPr>
          <p:cNvPr id="20" name="Ovál 19">
            <a:extLst>
              <a:ext uri="{FF2B5EF4-FFF2-40B4-BE49-F238E27FC236}">
                <a16:creationId xmlns:a16="http://schemas.microsoft.com/office/drawing/2014/main" id="{380523D2-4E0B-C998-12D7-D6FD3920BF68}"/>
              </a:ext>
            </a:extLst>
          </p:cNvPr>
          <p:cNvSpPr/>
          <p:nvPr/>
        </p:nvSpPr>
        <p:spPr>
          <a:xfrm>
            <a:off x="9662576" y="1575493"/>
            <a:ext cx="1449924" cy="1400269"/>
          </a:xfrm>
          <a:prstGeom prst="ellipse">
            <a:avLst/>
          </a:prstGeom>
          <a:no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vál 20">
            <a:extLst>
              <a:ext uri="{FF2B5EF4-FFF2-40B4-BE49-F238E27FC236}">
                <a16:creationId xmlns:a16="http://schemas.microsoft.com/office/drawing/2014/main" id="{CB8ECB0A-4447-D04D-4424-1A529FDCDE72}"/>
              </a:ext>
            </a:extLst>
          </p:cNvPr>
          <p:cNvSpPr/>
          <p:nvPr/>
        </p:nvSpPr>
        <p:spPr>
          <a:xfrm>
            <a:off x="6204615" y="1587706"/>
            <a:ext cx="1449924" cy="1400269"/>
          </a:xfrm>
          <a:prstGeom prst="ellipse">
            <a:avLst/>
          </a:prstGeom>
          <a:no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descr="Obsah obrázku Elektrické vedení, kabel, Elektrické napájení, Teplem smrštitelné bužírky&#10;&#10;Popis byl vytvořen automaticky">
            <a:extLst>
              <a:ext uri="{FF2B5EF4-FFF2-40B4-BE49-F238E27FC236}">
                <a16:creationId xmlns:a16="http://schemas.microsoft.com/office/drawing/2014/main" id="{0CF3AD1B-9A03-C50C-822A-0F1404FFF90A}"/>
              </a:ext>
            </a:extLst>
          </p:cNvPr>
          <p:cNvPicPr>
            <a:picLocks noChangeAspect="1"/>
          </p:cNvPicPr>
          <p:nvPr/>
        </p:nvPicPr>
        <p:blipFill>
          <a:blip r:embed="rId6">
            <a:extLst>
              <a:ext uri="{28A0092B-C50C-407E-A947-70E740481C1C}">
                <a14:useLocalDpi xmlns:a14="http://schemas.microsoft.com/office/drawing/2010/main" val="0"/>
              </a:ext>
            </a:extLst>
          </a:blip>
          <a:srcRect l="14189" t="14734" r="9797" b="37948"/>
          <a:stretch/>
        </p:blipFill>
        <p:spPr>
          <a:xfrm>
            <a:off x="489551" y="907543"/>
            <a:ext cx="4195607" cy="1958791"/>
          </a:xfrm>
          <a:prstGeom prst="rect">
            <a:avLst/>
          </a:prstGeom>
        </p:spPr>
      </p:pic>
    </p:spTree>
    <p:extLst>
      <p:ext uri="{BB962C8B-B14F-4D97-AF65-F5344CB8AC3E}">
        <p14:creationId xmlns:p14="http://schemas.microsoft.com/office/powerpoint/2010/main" val="3917566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A5A7A-ABC8-6F4D-828A-CC8D2A0963F9}"/>
            </a:ext>
          </a:extLst>
        </p:cNvPr>
        <p:cNvGrpSpPr/>
        <p:nvPr/>
      </p:nvGrpSpPr>
      <p:grpSpPr>
        <a:xfrm>
          <a:off x="0" y="0"/>
          <a:ext cx="0" cy="0"/>
          <a:chOff x="0" y="0"/>
          <a:chExt cx="0" cy="0"/>
        </a:xfrm>
      </p:grpSpPr>
      <p:sp>
        <p:nvSpPr>
          <p:cNvPr id="6" name="Obdélník 5">
            <a:extLst>
              <a:ext uri="{FF2B5EF4-FFF2-40B4-BE49-F238E27FC236}">
                <a16:creationId xmlns:a16="http://schemas.microsoft.com/office/drawing/2014/main" id="{54A4E7AD-2E4B-BB26-1231-583F969F9811}"/>
              </a:ext>
            </a:extLst>
          </p:cNvPr>
          <p:cNvSpPr/>
          <p:nvPr/>
        </p:nvSpPr>
        <p:spPr>
          <a:xfrm>
            <a:off x="0" y="726577"/>
            <a:ext cx="12192000" cy="87887"/>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pic>
        <p:nvPicPr>
          <p:cNvPr id="8" name="Obrázek 7" descr="Obsah obrázku logo&#10;&#10;Popis byl vytvořen automaticky">
            <a:extLst>
              <a:ext uri="{FF2B5EF4-FFF2-40B4-BE49-F238E27FC236}">
                <a16:creationId xmlns:a16="http://schemas.microsoft.com/office/drawing/2014/main" id="{3AF6BD92-44C5-D1FD-9695-4648AF13DB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13852" y="157719"/>
            <a:ext cx="975919" cy="469078"/>
          </a:xfrm>
          <a:prstGeom prst="rect">
            <a:avLst/>
          </a:prstGeom>
        </p:spPr>
      </p:pic>
      <p:sp>
        <p:nvSpPr>
          <p:cNvPr id="56" name="Obdélník 55">
            <a:extLst>
              <a:ext uri="{FF2B5EF4-FFF2-40B4-BE49-F238E27FC236}">
                <a16:creationId xmlns:a16="http://schemas.microsoft.com/office/drawing/2014/main" id="{863B0B99-EB29-8D0A-A599-46C9FC0F91D4}"/>
              </a:ext>
            </a:extLst>
          </p:cNvPr>
          <p:cNvSpPr/>
          <p:nvPr/>
        </p:nvSpPr>
        <p:spPr>
          <a:xfrm>
            <a:off x="0" y="6633045"/>
            <a:ext cx="12192000" cy="22495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sp>
        <p:nvSpPr>
          <p:cNvPr id="7" name="TextovéPole 6">
            <a:extLst>
              <a:ext uri="{FF2B5EF4-FFF2-40B4-BE49-F238E27FC236}">
                <a16:creationId xmlns:a16="http://schemas.microsoft.com/office/drawing/2014/main" id="{8D511E26-9049-AD9A-C6E7-C1D02213F46A}"/>
              </a:ext>
            </a:extLst>
          </p:cNvPr>
          <p:cNvSpPr txBox="1"/>
          <p:nvPr/>
        </p:nvSpPr>
        <p:spPr>
          <a:xfrm>
            <a:off x="82937" y="224954"/>
            <a:ext cx="9975463" cy="369332"/>
          </a:xfrm>
          <a:prstGeom prst="rect">
            <a:avLst/>
          </a:prstGeom>
          <a:noFill/>
        </p:spPr>
        <p:txBody>
          <a:bodyPr wrap="square" rtlCol="0">
            <a:spAutoFit/>
          </a:bodyPr>
          <a:lstStyle/>
          <a:p>
            <a:r>
              <a:rPr lang="cs-CZ" b="1" dirty="0">
                <a:solidFill>
                  <a:srgbClr val="212121"/>
                </a:solidFill>
                <a:latin typeface="Aptos" panose="020B0004020202020204" pitchFamily="34" charset="0"/>
              </a:rPr>
              <a:t>Standart certifikací</a:t>
            </a:r>
            <a:r>
              <a:rPr lang="cs-CZ" b="1" i="0" u="none" strike="noStrike" dirty="0">
                <a:solidFill>
                  <a:srgbClr val="212121"/>
                </a:solidFill>
                <a:effectLst/>
                <a:latin typeface="Aptos" panose="020B0004020202020204" pitchFamily="34" charset="0"/>
              </a:rPr>
              <a:t> </a:t>
            </a:r>
          </a:p>
        </p:txBody>
      </p:sp>
      <p:sp>
        <p:nvSpPr>
          <p:cNvPr id="10" name="TextovéPole 9">
            <a:extLst>
              <a:ext uri="{FF2B5EF4-FFF2-40B4-BE49-F238E27FC236}">
                <a16:creationId xmlns:a16="http://schemas.microsoft.com/office/drawing/2014/main" id="{743B6444-5C8F-A91F-4A19-B581C080BAF9}"/>
              </a:ext>
            </a:extLst>
          </p:cNvPr>
          <p:cNvSpPr txBox="1"/>
          <p:nvPr/>
        </p:nvSpPr>
        <p:spPr>
          <a:xfrm>
            <a:off x="199176" y="914244"/>
            <a:ext cx="8953876" cy="369332"/>
          </a:xfrm>
          <a:prstGeom prst="rect">
            <a:avLst/>
          </a:prstGeom>
          <a:noFill/>
        </p:spPr>
        <p:txBody>
          <a:bodyPr wrap="square">
            <a:spAutoFit/>
          </a:bodyPr>
          <a:lstStyle/>
          <a:p>
            <a:r>
              <a:rPr lang="cs-CZ" b="1" dirty="0">
                <a:latin typeface="Calibri" panose="020F0502020204030204" pitchFamily="34" charset="0"/>
                <a:ea typeface="Calibri" panose="020F0502020204030204" pitchFamily="34" charset="0"/>
                <a:cs typeface="Calibri" panose="020F0502020204030204" pitchFamily="34" charset="0"/>
              </a:rPr>
              <a:t>Certifikace - výrobková</a:t>
            </a:r>
          </a:p>
        </p:txBody>
      </p:sp>
      <p:sp>
        <p:nvSpPr>
          <p:cNvPr id="12" name="TextovéPole 11">
            <a:extLst>
              <a:ext uri="{FF2B5EF4-FFF2-40B4-BE49-F238E27FC236}">
                <a16:creationId xmlns:a16="http://schemas.microsoft.com/office/drawing/2014/main" id="{419C5084-ABAD-0E23-DBF5-75309C9B619E}"/>
              </a:ext>
            </a:extLst>
          </p:cNvPr>
          <p:cNvSpPr txBox="1"/>
          <p:nvPr/>
        </p:nvSpPr>
        <p:spPr>
          <a:xfrm>
            <a:off x="199176" y="1383356"/>
            <a:ext cx="8953876" cy="2816156"/>
          </a:xfrm>
          <a:prstGeom prst="rect">
            <a:avLst/>
          </a:prstGeom>
          <a:noFill/>
        </p:spPr>
        <p:txBody>
          <a:bodyPr wrap="square">
            <a:spAutoFit/>
          </a:bodyPr>
          <a:lstStyle/>
          <a:p>
            <a:pPr lvl="0">
              <a:spcBef>
                <a:spcPts val="300"/>
              </a:spcBef>
            </a:pPr>
            <a:r>
              <a:rPr lang="cs-CZ" sz="1800" dirty="0">
                <a:latin typeface="Calibri" panose="020F0502020204030204" pitchFamily="34" charset="0"/>
                <a:ea typeface="Calibri" panose="020F0502020204030204" pitchFamily="34" charset="0"/>
                <a:cs typeface="Calibri" panose="020F0502020204030204" pitchFamily="34" charset="0"/>
              </a:rPr>
              <a:t> Zařízení bylo certifikováno a odzkoušeno </a:t>
            </a:r>
            <a:r>
              <a:rPr lang="cs-CZ" dirty="0">
                <a:latin typeface="Calibri" panose="020F0502020204030204" pitchFamily="34" charset="0"/>
                <a:ea typeface="Calibri" panose="020F0502020204030204" pitchFamily="34" charset="0"/>
                <a:cs typeface="Calibri" panose="020F0502020204030204" pitchFamily="34" charset="0"/>
              </a:rPr>
              <a:t>souborem norem</a:t>
            </a:r>
            <a:r>
              <a:rPr lang="cs-CZ" sz="1800" dirty="0">
                <a:latin typeface="Calibri" panose="020F0502020204030204" pitchFamily="34" charset="0"/>
                <a:ea typeface="Calibri" panose="020F0502020204030204" pitchFamily="34" charset="0"/>
                <a:cs typeface="Calibri" panose="020F0502020204030204" pitchFamily="34" charset="0"/>
              </a:rPr>
              <a:t>:</a:t>
            </a:r>
          </a:p>
          <a:p>
            <a:pPr lvl="0">
              <a:spcBef>
                <a:spcPts val="300"/>
              </a:spcBef>
            </a:pPr>
            <a:r>
              <a:rPr lang="cs-CZ" dirty="0">
                <a:latin typeface="Calibri" panose="020F0502020204030204" pitchFamily="34" charset="0"/>
                <a:ea typeface="Calibri" panose="020F0502020204030204" pitchFamily="34" charset="0"/>
                <a:cs typeface="Calibri" panose="020F0502020204030204" pitchFamily="34" charset="0"/>
              </a:rPr>
              <a:t>         </a:t>
            </a:r>
            <a:r>
              <a:rPr lang="cs-CZ" b="1" dirty="0">
                <a:latin typeface="Calibri" panose="020F0502020204030204" pitchFamily="34" charset="0"/>
                <a:ea typeface="Calibri" panose="020F0502020204030204" pitchFamily="34" charset="0"/>
                <a:cs typeface="Calibri" panose="020F0502020204030204" pitchFamily="34" charset="0"/>
              </a:rPr>
              <a:t>ČSN EN 61010-1 (LVD)</a:t>
            </a:r>
          </a:p>
          <a:p>
            <a:pPr>
              <a:spcBef>
                <a:spcPts val="300"/>
              </a:spcBef>
            </a:pPr>
            <a:r>
              <a:rPr lang="cs-CZ" sz="1800" b="1" dirty="0">
                <a:latin typeface="Calibri" panose="020F0502020204030204" pitchFamily="34" charset="0"/>
                <a:ea typeface="Calibri" panose="020F0502020204030204" pitchFamily="34" charset="0"/>
                <a:cs typeface="Calibri" panose="020F0502020204030204" pitchFamily="34" charset="0"/>
              </a:rPr>
              <a:t>         </a:t>
            </a:r>
            <a:r>
              <a:rPr lang="cs-CZ" b="1" dirty="0">
                <a:latin typeface="Calibri" panose="020F0502020204030204" pitchFamily="34" charset="0"/>
                <a:ea typeface="Calibri" panose="020F0502020204030204" pitchFamily="34" charset="0"/>
                <a:cs typeface="Calibri" panose="020F0502020204030204" pitchFamily="34" charset="0"/>
              </a:rPr>
              <a:t>ČSN EN 60068-xx (30 let stárnutí)</a:t>
            </a:r>
          </a:p>
          <a:p>
            <a:pPr lvl="0">
              <a:spcBef>
                <a:spcPts val="300"/>
              </a:spcBef>
            </a:pPr>
            <a:endParaRPr lang="cs-CZ" sz="1800" dirty="0">
              <a:latin typeface="Calibri" panose="020F0502020204030204" pitchFamily="34" charset="0"/>
              <a:ea typeface="Calibri" panose="020F0502020204030204" pitchFamily="34" charset="0"/>
              <a:cs typeface="Calibri" panose="020F0502020204030204" pitchFamily="34" charset="0"/>
            </a:endParaRPr>
          </a:p>
          <a:p>
            <a:pPr lvl="0">
              <a:spcBef>
                <a:spcPts val="300"/>
              </a:spcBef>
            </a:pPr>
            <a:r>
              <a:rPr lang="cs-CZ" b="1" dirty="0">
                <a:latin typeface="Calibri" panose="020F0502020204030204" pitchFamily="34" charset="0"/>
                <a:ea typeface="Calibri" panose="020F0502020204030204" pitchFamily="34" charset="0"/>
                <a:cs typeface="Calibri" panose="020F0502020204030204" pitchFamily="34" charset="0"/>
              </a:rPr>
              <a:t>         </a:t>
            </a:r>
            <a:r>
              <a:rPr lang="cs-CZ" sz="1800" b="1" dirty="0">
                <a:latin typeface="Calibri" panose="020F0502020204030204" pitchFamily="34" charset="0"/>
                <a:ea typeface="Calibri" panose="020F0502020204030204" pitchFamily="34" charset="0"/>
                <a:cs typeface="Calibri" panose="020F0502020204030204" pitchFamily="34" charset="0"/>
              </a:rPr>
              <a:t>IEC 60695-xx</a:t>
            </a:r>
            <a:br>
              <a:rPr lang="cs-CZ" sz="1800" dirty="0">
                <a:latin typeface="Calibri" panose="020F0502020204030204" pitchFamily="34" charset="0"/>
                <a:ea typeface="Calibri" panose="020F0502020204030204" pitchFamily="34" charset="0"/>
                <a:cs typeface="Calibri" panose="020F0502020204030204" pitchFamily="34" charset="0"/>
              </a:rPr>
            </a:br>
            <a:r>
              <a:rPr lang="cs-CZ" sz="1800" dirty="0">
                <a:latin typeface="Calibri" panose="020F0502020204030204" pitchFamily="34" charset="0"/>
                <a:ea typeface="Calibri" panose="020F0502020204030204" pitchFamily="34" charset="0"/>
                <a:cs typeface="Calibri" panose="020F0502020204030204" pitchFamily="34" charset="0"/>
              </a:rPr>
              <a:t>         </a:t>
            </a:r>
            <a:r>
              <a:rPr lang="cs-CZ" dirty="0">
                <a:latin typeface="Calibri" panose="020F0502020204030204" pitchFamily="34" charset="0"/>
                <a:ea typeface="Calibri" panose="020F0502020204030204" pitchFamily="34" charset="0"/>
                <a:cs typeface="Calibri" panose="020F0502020204030204" pitchFamily="34" charset="0"/>
              </a:rPr>
              <a:t>Snahou souboru norem je minimalizovat šíření plamene mimo závěr výrobku</a:t>
            </a:r>
            <a:br>
              <a:rPr lang="cs-CZ" sz="1800" dirty="0">
                <a:latin typeface="Calibri" panose="020F0502020204030204" pitchFamily="34" charset="0"/>
                <a:ea typeface="Calibri" panose="020F0502020204030204" pitchFamily="34" charset="0"/>
                <a:cs typeface="Calibri" panose="020F0502020204030204" pitchFamily="34" charset="0"/>
              </a:rPr>
            </a:br>
            <a:endParaRPr lang="cs-CZ" sz="1800" dirty="0">
              <a:latin typeface="Calibri" panose="020F0502020204030204" pitchFamily="34" charset="0"/>
              <a:ea typeface="Calibri" panose="020F0502020204030204" pitchFamily="34" charset="0"/>
              <a:cs typeface="Calibri" panose="020F0502020204030204" pitchFamily="34" charset="0"/>
            </a:endParaRPr>
          </a:p>
          <a:p>
            <a:pPr lvl="0">
              <a:spcBef>
                <a:spcPts val="300"/>
              </a:spcBef>
            </a:pPr>
            <a:r>
              <a:rPr lang="cs-CZ" sz="1800" b="1" dirty="0">
                <a:latin typeface="Calibri" panose="020F0502020204030204" pitchFamily="34" charset="0"/>
                <a:ea typeface="Calibri" panose="020F0502020204030204" pitchFamily="34" charset="0"/>
                <a:cs typeface="Calibri" panose="020F0502020204030204" pitchFamily="34" charset="0"/>
              </a:rPr>
              <a:t>Probíhající certifikace</a:t>
            </a:r>
          </a:p>
          <a:p>
            <a:pPr lvl="0">
              <a:spcBef>
                <a:spcPts val="300"/>
              </a:spcBef>
            </a:pPr>
            <a:r>
              <a:rPr lang="cs-CZ" b="1" dirty="0">
                <a:latin typeface="Calibri" panose="020F0502020204030204" pitchFamily="34" charset="0"/>
                <a:ea typeface="Calibri" panose="020F0502020204030204" pitchFamily="34" charset="0"/>
                <a:cs typeface="Calibri" panose="020F0502020204030204" pitchFamily="34" charset="0"/>
              </a:rPr>
              <a:t>          UL 1581 </a:t>
            </a:r>
            <a:r>
              <a:rPr lang="cs-CZ" b="1" dirty="0" err="1">
                <a:latin typeface="Calibri" panose="020F0502020204030204" pitchFamily="34" charset="0"/>
                <a:ea typeface="Calibri" panose="020F0502020204030204" pitchFamily="34" charset="0"/>
                <a:cs typeface="Calibri" panose="020F0502020204030204" pitchFamily="34" charset="0"/>
              </a:rPr>
              <a:t>Vertical</a:t>
            </a:r>
            <a:r>
              <a:rPr lang="cs-CZ" b="1" dirty="0">
                <a:latin typeface="Calibri" panose="020F0502020204030204" pitchFamily="34" charset="0"/>
                <a:ea typeface="Calibri" panose="020F0502020204030204" pitchFamily="34" charset="0"/>
                <a:cs typeface="Calibri" panose="020F0502020204030204" pitchFamily="34" charset="0"/>
              </a:rPr>
              <a:t> </a:t>
            </a:r>
            <a:r>
              <a:rPr lang="cs-CZ" b="1" dirty="0" err="1">
                <a:latin typeface="Calibri" panose="020F0502020204030204" pitchFamily="34" charset="0"/>
                <a:ea typeface="Calibri" panose="020F0502020204030204" pitchFamily="34" charset="0"/>
                <a:cs typeface="Calibri" panose="020F0502020204030204" pitchFamily="34" charset="0"/>
              </a:rPr>
              <a:t>Flame</a:t>
            </a:r>
            <a:endParaRPr lang="cs-CZ" b="1" dirty="0"/>
          </a:p>
        </p:txBody>
      </p:sp>
      <p:pic>
        <p:nvPicPr>
          <p:cNvPr id="13" name="Obrázek 12">
            <a:extLst>
              <a:ext uri="{FF2B5EF4-FFF2-40B4-BE49-F238E27FC236}">
                <a16:creationId xmlns:a16="http://schemas.microsoft.com/office/drawing/2014/main" id="{A9ED6526-0174-B822-356E-04BEE88FC3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85657" y="1261029"/>
            <a:ext cx="1546846" cy="826593"/>
          </a:xfrm>
          <a:prstGeom prst="rect">
            <a:avLst/>
          </a:prstGeom>
        </p:spPr>
      </p:pic>
      <p:pic>
        <p:nvPicPr>
          <p:cNvPr id="14" name="Obrázek 13" descr="Obsah obrázku logo, Písmo, symbol, Grafika&#10;&#10;Popis byl vytvořen automaticky">
            <a:extLst>
              <a:ext uri="{FF2B5EF4-FFF2-40B4-BE49-F238E27FC236}">
                <a16:creationId xmlns:a16="http://schemas.microsoft.com/office/drawing/2014/main" id="{6CE035AB-8B04-15CA-14AA-DF6D9BD679A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70083" y="3351280"/>
            <a:ext cx="1083478" cy="1484366"/>
          </a:xfrm>
          <a:prstGeom prst="rect">
            <a:avLst/>
          </a:prstGeom>
        </p:spPr>
      </p:pic>
    </p:spTree>
    <p:extLst>
      <p:ext uri="{BB962C8B-B14F-4D97-AF65-F5344CB8AC3E}">
        <p14:creationId xmlns:p14="http://schemas.microsoft.com/office/powerpoint/2010/main" val="5899732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1D0042-7DF4-4092-EED9-E15FAE8AA740}"/>
            </a:ext>
          </a:extLst>
        </p:cNvPr>
        <p:cNvGrpSpPr/>
        <p:nvPr/>
      </p:nvGrpSpPr>
      <p:grpSpPr>
        <a:xfrm>
          <a:off x="0" y="0"/>
          <a:ext cx="0" cy="0"/>
          <a:chOff x="0" y="0"/>
          <a:chExt cx="0" cy="0"/>
        </a:xfrm>
      </p:grpSpPr>
      <p:sp>
        <p:nvSpPr>
          <p:cNvPr id="6" name="Obdélník 5">
            <a:extLst>
              <a:ext uri="{FF2B5EF4-FFF2-40B4-BE49-F238E27FC236}">
                <a16:creationId xmlns:a16="http://schemas.microsoft.com/office/drawing/2014/main" id="{62D4F1F0-0284-8BB6-C397-869DB1103A1A}"/>
              </a:ext>
            </a:extLst>
          </p:cNvPr>
          <p:cNvSpPr/>
          <p:nvPr/>
        </p:nvSpPr>
        <p:spPr>
          <a:xfrm>
            <a:off x="0" y="726577"/>
            <a:ext cx="12192000" cy="87887"/>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pic>
        <p:nvPicPr>
          <p:cNvPr id="8" name="Obrázek 7" descr="Obsah obrázku logo&#10;&#10;Popis byl vytvořen automaticky">
            <a:extLst>
              <a:ext uri="{FF2B5EF4-FFF2-40B4-BE49-F238E27FC236}">
                <a16:creationId xmlns:a16="http://schemas.microsoft.com/office/drawing/2014/main" id="{8E664DD8-3A92-36C0-BC6A-1A4FA95339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13852" y="157719"/>
            <a:ext cx="975919" cy="469078"/>
          </a:xfrm>
          <a:prstGeom prst="rect">
            <a:avLst/>
          </a:prstGeom>
        </p:spPr>
      </p:pic>
      <p:sp>
        <p:nvSpPr>
          <p:cNvPr id="56" name="Obdélník 55">
            <a:extLst>
              <a:ext uri="{FF2B5EF4-FFF2-40B4-BE49-F238E27FC236}">
                <a16:creationId xmlns:a16="http://schemas.microsoft.com/office/drawing/2014/main" id="{D284B13A-173A-0BC6-093D-F625741401AB}"/>
              </a:ext>
            </a:extLst>
          </p:cNvPr>
          <p:cNvSpPr/>
          <p:nvPr/>
        </p:nvSpPr>
        <p:spPr>
          <a:xfrm>
            <a:off x="0" y="6633045"/>
            <a:ext cx="12192000" cy="22495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sp>
        <p:nvSpPr>
          <p:cNvPr id="7" name="TextovéPole 6">
            <a:extLst>
              <a:ext uri="{FF2B5EF4-FFF2-40B4-BE49-F238E27FC236}">
                <a16:creationId xmlns:a16="http://schemas.microsoft.com/office/drawing/2014/main" id="{715DF146-2460-0643-D029-99AA667B4A85}"/>
              </a:ext>
            </a:extLst>
          </p:cNvPr>
          <p:cNvSpPr txBox="1"/>
          <p:nvPr/>
        </p:nvSpPr>
        <p:spPr>
          <a:xfrm>
            <a:off x="82937" y="224954"/>
            <a:ext cx="9975463" cy="369332"/>
          </a:xfrm>
          <a:prstGeom prst="rect">
            <a:avLst/>
          </a:prstGeom>
          <a:noFill/>
        </p:spPr>
        <p:txBody>
          <a:bodyPr wrap="square" rtlCol="0">
            <a:spAutoFit/>
          </a:bodyPr>
          <a:lstStyle/>
          <a:p>
            <a:r>
              <a:rPr lang="cs-CZ" b="1" i="0" u="none" strike="noStrike" dirty="0">
                <a:solidFill>
                  <a:srgbClr val="212121"/>
                </a:solidFill>
                <a:effectLst/>
                <a:latin typeface="Aptos" panose="020B0004020202020204" pitchFamily="34" charset="0"/>
              </a:rPr>
              <a:t>Proč si vybrat certifikovaný ochranný kryt pro konektory FVE MC4 </a:t>
            </a:r>
          </a:p>
        </p:txBody>
      </p:sp>
      <p:sp>
        <p:nvSpPr>
          <p:cNvPr id="17" name="TextovéPole 16">
            <a:extLst>
              <a:ext uri="{FF2B5EF4-FFF2-40B4-BE49-F238E27FC236}">
                <a16:creationId xmlns:a16="http://schemas.microsoft.com/office/drawing/2014/main" id="{FE87FC32-2244-3778-115E-0CCEB4D45951}"/>
              </a:ext>
            </a:extLst>
          </p:cNvPr>
          <p:cNvSpPr txBox="1"/>
          <p:nvPr/>
        </p:nvSpPr>
        <p:spPr>
          <a:xfrm>
            <a:off x="470780" y="1527388"/>
            <a:ext cx="11461974" cy="1477328"/>
          </a:xfrm>
          <a:prstGeom prst="rect">
            <a:avLst/>
          </a:prstGeom>
          <a:noFill/>
        </p:spPr>
        <p:txBody>
          <a:bodyPr wrap="square">
            <a:spAutoFit/>
          </a:bodyPr>
          <a:lstStyle/>
          <a:p>
            <a:pPr marL="285750" indent="-285750">
              <a:buFont typeface="Arial" panose="020B0604020202020204" pitchFamily="34" charset="0"/>
              <a:buChar char="•"/>
            </a:pPr>
            <a:r>
              <a:rPr lang="cs-CZ" sz="1800" b="1" dirty="0"/>
              <a:t>Ochranný kryt zajišťuje správné vedení kabelů a zamezuje ohýbaní kabelu v místě utahovací matice konektoru MC4.</a:t>
            </a:r>
          </a:p>
          <a:p>
            <a:endParaRPr lang="cs-CZ" sz="1800" b="1" dirty="0"/>
          </a:p>
          <a:p>
            <a:pPr marL="285750" indent="-285750">
              <a:buFont typeface="Arial" panose="020B0604020202020204" pitchFamily="34" charset="0"/>
              <a:buChar char="•"/>
            </a:pPr>
            <a:r>
              <a:rPr lang="cs-CZ" sz="1800" b="1" dirty="0"/>
              <a:t>Zajišťuje těsnost a brání před nepříznivými vnějšími vlivy jako je vnikání nečistot, prachu, vlhkosti.</a:t>
            </a:r>
          </a:p>
          <a:p>
            <a:endParaRPr lang="cs-CZ" b="1" dirty="0"/>
          </a:p>
          <a:p>
            <a:pPr marL="285750" indent="-285750">
              <a:buFont typeface="Arial" panose="020B0604020202020204" pitchFamily="34" charset="0"/>
              <a:buChar char="•"/>
            </a:pPr>
            <a:r>
              <a:rPr lang="cs-CZ" b="1" dirty="0"/>
              <a:t>Tím se prodlužuje životnost konektoru a dochází k oddálení případné výrobní ztráty.</a:t>
            </a:r>
            <a:r>
              <a:rPr lang="cs-CZ" sz="1800" b="1" dirty="0"/>
              <a:t> </a:t>
            </a:r>
            <a:endParaRPr lang="cs-CZ" b="1" dirty="0"/>
          </a:p>
        </p:txBody>
      </p:sp>
    </p:spTree>
    <p:extLst>
      <p:ext uri="{BB962C8B-B14F-4D97-AF65-F5344CB8AC3E}">
        <p14:creationId xmlns:p14="http://schemas.microsoft.com/office/powerpoint/2010/main" val="32712786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a:extLst>
              <a:ext uri="{FF2B5EF4-FFF2-40B4-BE49-F238E27FC236}">
                <a16:creationId xmlns:a16="http://schemas.microsoft.com/office/drawing/2014/main" id="{1121CB41-71D6-4C9C-9C22-A13704E340AE}"/>
              </a:ext>
            </a:extLst>
          </p:cNvPr>
          <p:cNvSpPr/>
          <p:nvPr/>
        </p:nvSpPr>
        <p:spPr>
          <a:xfrm>
            <a:off x="0" y="945011"/>
            <a:ext cx="12192000" cy="3783815"/>
          </a:xfrm>
          <a:prstGeom prst="rect">
            <a:avLst/>
          </a:prstGeom>
          <a:gradFill>
            <a:gsLst>
              <a:gs pos="0">
                <a:srgbClr val="C00000"/>
              </a:gs>
              <a:gs pos="50000">
                <a:srgbClr val="FF0000"/>
              </a:gs>
              <a:gs pos="94000">
                <a:srgbClr val="C00000"/>
              </a:gs>
            </a:gsLst>
            <a:lin ang="5400000" scaled="0"/>
          </a:gradFill>
          <a:ln/>
          <a:effectLst/>
        </p:spPr>
        <p:style>
          <a:lnRef idx="0">
            <a:schemeClr val="accent3"/>
          </a:lnRef>
          <a:fillRef idx="3">
            <a:schemeClr val="accent3"/>
          </a:fillRef>
          <a:effectRef idx="3">
            <a:schemeClr val="accent3"/>
          </a:effectRef>
          <a:fontRef idx="minor">
            <a:schemeClr val="lt1"/>
          </a:fontRef>
        </p:style>
        <p:txBody>
          <a:bodyPr rtlCol="0" anchor="ctr"/>
          <a:lstStyle/>
          <a:p>
            <a:pPr algn="ctr"/>
            <a:endParaRPr lang="cs-CZ"/>
          </a:p>
        </p:txBody>
      </p:sp>
      <p:sp>
        <p:nvSpPr>
          <p:cNvPr id="36" name="Vlna 22">
            <a:extLst>
              <a:ext uri="{FF2B5EF4-FFF2-40B4-BE49-F238E27FC236}">
                <a16:creationId xmlns:a16="http://schemas.microsoft.com/office/drawing/2014/main" id="{6EB96A55-C07A-482D-B2BE-F80394BEDDC0}"/>
              </a:ext>
            </a:extLst>
          </p:cNvPr>
          <p:cNvSpPr/>
          <p:nvPr/>
        </p:nvSpPr>
        <p:spPr>
          <a:xfrm>
            <a:off x="-7398" y="2521259"/>
            <a:ext cx="12199398" cy="4354702"/>
          </a:xfrm>
          <a:custGeom>
            <a:avLst/>
            <a:gdLst>
              <a:gd name="connsiteX0" fmla="*/ 0 w 12192000"/>
              <a:gd name="connsiteY0" fmla="*/ 496809 h 3974471"/>
              <a:gd name="connsiteX1" fmla="*/ 12192000 w 12192000"/>
              <a:gd name="connsiteY1" fmla="*/ 496809 h 3974471"/>
              <a:gd name="connsiteX2" fmla="*/ 12192000 w 12192000"/>
              <a:gd name="connsiteY2" fmla="*/ 3477662 h 3974471"/>
              <a:gd name="connsiteX3" fmla="*/ 0 w 12192000"/>
              <a:gd name="connsiteY3" fmla="*/ 3477662 h 3974471"/>
              <a:gd name="connsiteX4" fmla="*/ 0 w 12192000"/>
              <a:gd name="connsiteY4" fmla="*/ 496809 h 3974471"/>
              <a:gd name="connsiteX0" fmla="*/ 0 w 12192000"/>
              <a:gd name="connsiteY0" fmla="*/ 478055 h 3762881"/>
              <a:gd name="connsiteX1" fmla="*/ 12192000 w 12192000"/>
              <a:gd name="connsiteY1" fmla="*/ 478055 h 3762881"/>
              <a:gd name="connsiteX2" fmla="*/ 12192000 w 12192000"/>
              <a:gd name="connsiteY2" fmla="*/ 3458908 h 3762881"/>
              <a:gd name="connsiteX3" fmla="*/ 9163455 w 12192000"/>
              <a:gd name="connsiteY3" fmla="*/ 3616597 h 3762881"/>
              <a:gd name="connsiteX4" fmla="*/ 0 w 12192000"/>
              <a:gd name="connsiteY4" fmla="*/ 3458908 h 3762881"/>
              <a:gd name="connsiteX5" fmla="*/ 0 w 12192000"/>
              <a:gd name="connsiteY5" fmla="*/ 478055 h 3762881"/>
              <a:gd name="connsiteX0" fmla="*/ 0 w 12192000"/>
              <a:gd name="connsiteY0" fmla="*/ 478055 h 3762881"/>
              <a:gd name="connsiteX1" fmla="*/ 12192000 w 12192000"/>
              <a:gd name="connsiteY1" fmla="*/ 478055 h 3762881"/>
              <a:gd name="connsiteX2" fmla="*/ 12192000 w 12192000"/>
              <a:gd name="connsiteY2" fmla="*/ 3458908 h 3762881"/>
              <a:gd name="connsiteX3" fmla="*/ 9163455 w 12192000"/>
              <a:gd name="connsiteY3" fmla="*/ 3616597 h 3762881"/>
              <a:gd name="connsiteX4" fmla="*/ 0 w 12192000"/>
              <a:gd name="connsiteY4" fmla="*/ 3458908 h 3762881"/>
              <a:gd name="connsiteX5" fmla="*/ 0 w 12192000"/>
              <a:gd name="connsiteY5" fmla="*/ 478055 h 3762881"/>
              <a:gd name="connsiteX0" fmla="*/ 0 w 12192000"/>
              <a:gd name="connsiteY0" fmla="*/ 478055 h 3831514"/>
              <a:gd name="connsiteX1" fmla="*/ 12192000 w 12192000"/>
              <a:gd name="connsiteY1" fmla="*/ 478055 h 3831514"/>
              <a:gd name="connsiteX2" fmla="*/ 12192000 w 12192000"/>
              <a:gd name="connsiteY2" fmla="*/ 3458908 h 3831514"/>
              <a:gd name="connsiteX3" fmla="*/ 0 w 12192000"/>
              <a:gd name="connsiteY3" fmla="*/ 3458908 h 3831514"/>
              <a:gd name="connsiteX4" fmla="*/ 0 w 12192000"/>
              <a:gd name="connsiteY4" fmla="*/ 478055 h 3831514"/>
              <a:gd name="connsiteX0" fmla="*/ 0 w 12192000"/>
              <a:gd name="connsiteY0" fmla="*/ 478055 h 3679867"/>
              <a:gd name="connsiteX1" fmla="*/ 12192000 w 12192000"/>
              <a:gd name="connsiteY1" fmla="*/ 478055 h 3679867"/>
              <a:gd name="connsiteX2" fmla="*/ 12192000 w 12192000"/>
              <a:gd name="connsiteY2" fmla="*/ 3458908 h 3679867"/>
              <a:gd name="connsiteX3" fmla="*/ 0 w 12192000"/>
              <a:gd name="connsiteY3" fmla="*/ 3458908 h 3679867"/>
              <a:gd name="connsiteX4" fmla="*/ 0 w 12192000"/>
              <a:gd name="connsiteY4" fmla="*/ 478055 h 3679867"/>
              <a:gd name="connsiteX0" fmla="*/ 0 w 12192000"/>
              <a:gd name="connsiteY0" fmla="*/ 478055 h 3458908"/>
              <a:gd name="connsiteX1" fmla="*/ 12192000 w 12192000"/>
              <a:gd name="connsiteY1" fmla="*/ 478055 h 3458908"/>
              <a:gd name="connsiteX2" fmla="*/ 12192000 w 12192000"/>
              <a:gd name="connsiteY2" fmla="*/ 3458908 h 3458908"/>
              <a:gd name="connsiteX3" fmla="*/ 0 w 12192000"/>
              <a:gd name="connsiteY3" fmla="*/ 3458908 h 3458908"/>
              <a:gd name="connsiteX4" fmla="*/ 0 w 12192000"/>
              <a:gd name="connsiteY4" fmla="*/ 478055 h 3458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3458908">
                <a:moveTo>
                  <a:pt x="0" y="478055"/>
                </a:moveTo>
                <a:cubicBezTo>
                  <a:pt x="4064000" y="-1177975"/>
                  <a:pt x="8128000" y="2134084"/>
                  <a:pt x="12192000" y="478055"/>
                </a:cubicBezTo>
                <a:lnTo>
                  <a:pt x="12192000" y="3458908"/>
                </a:lnTo>
                <a:lnTo>
                  <a:pt x="0" y="3458908"/>
                </a:lnTo>
                <a:lnTo>
                  <a:pt x="0" y="478055"/>
                </a:lnTo>
                <a:close/>
              </a:path>
            </a:pathLst>
          </a:custGeom>
          <a:gradFill>
            <a:gsLst>
              <a:gs pos="100000">
                <a:schemeClr val="bg1"/>
              </a:gs>
              <a:gs pos="42000">
                <a:schemeClr val="bg1"/>
              </a:gs>
              <a:gs pos="0">
                <a:schemeClr val="bg1">
                  <a:lumMod val="85000"/>
                </a:schemeClr>
              </a:gs>
            </a:gsLst>
            <a:lin ang="5400000" scaled="0"/>
          </a:gra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highlight>
                <a:srgbClr val="0000FF"/>
              </a:highlight>
            </a:endParaRPr>
          </a:p>
        </p:txBody>
      </p:sp>
      <p:sp>
        <p:nvSpPr>
          <p:cNvPr id="41" name="Obdélník 40">
            <a:extLst>
              <a:ext uri="{FF2B5EF4-FFF2-40B4-BE49-F238E27FC236}">
                <a16:creationId xmlns:a16="http://schemas.microsoft.com/office/drawing/2014/main" id="{7D100A16-DC58-4C31-B13B-B12FA0F07102}"/>
              </a:ext>
            </a:extLst>
          </p:cNvPr>
          <p:cNvSpPr/>
          <p:nvPr/>
        </p:nvSpPr>
        <p:spPr>
          <a:xfrm>
            <a:off x="0" y="726577"/>
            <a:ext cx="12192000" cy="170313"/>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3" name="TextovéPole 32">
            <a:extLst>
              <a:ext uri="{FF2B5EF4-FFF2-40B4-BE49-F238E27FC236}">
                <a16:creationId xmlns:a16="http://schemas.microsoft.com/office/drawing/2014/main" id="{16548CE5-33BF-4262-A8AC-26EAD0FA2735}"/>
              </a:ext>
            </a:extLst>
          </p:cNvPr>
          <p:cNvSpPr txBox="1"/>
          <p:nvPr/>
        </p:nvSpPr>
        <p:spPr>
          <a:xfrm>
            <a:off x="3429357" y="3706867"/>
            <a:ext cx="5325887" cy="646331"/>
          </a:xfrm>
          <a:prstGeom prst="rect">
            <a:avLst/>
          </a:prstGeom>
          <a:noFill/>
        </p:spPr>
        <p:txBody>
          <a:bodyPr wrap="square" rtlCol="0">
            <a:spAutoFit/>
          </a:bodyPr>
          <a:lstStyle/>
          <a:p>
            <a:r>
              <a:rPr lang="cs-CZ" sz="3600" b="1" dirty="0"/>
              <a:t>Děkujeme za pozornost</a:t>
            </a:r>
          </a:p>
        </p:txBody>
      </p:sp>
      <p:pic>
        <p:nvPicPr>
          <p:cNvPr id="35" name="Obrázek 34">
            <a:extLst>
              <a:ext uri="{FF2B5EF4-FFF2-40B4-BE49-F238E27FC236}">
                <a16:creationId xmlns:a16="http://schemas.microsoft.com/office/drawing/2014/main" id="{7917A116-41F5-48F1-8DB0-538D47BDEA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88336" y="4776947"/>
            <a:ext cx="1028934" cy="1028934"/>
          </a:xfrm>
          <a:prstGeom prst="rect">
            <a:avLst/>
          </a:prstGeom>
        </p:spPr>
      </p:pic>
      <p:sp>
        <p:nvSpPr>
          <p:cNvPr id="2" name="TextovéPole 1">
            <a:extLst>
              <a:ext uri="{FF2B5EF4-FFF2-40B4-BE49-F238E27FC236}">
                <a16:creationId xmlns:a16="http://schemas.microsoft.com/office/drawing/2014/main" id="{04544BA7-C0C5-CC2D-B3E1-98C8529B8398}"/>
              </a:ext>
            </a:extLst>
          </p:cNvPr>
          <p:cNvSpPr txBox="1"/>
          <p:nvPr/>
        </p:nvSpPr>
        <p:spPr>
          <a:xfrm>
            <a:off x="394532" y="5817501"/>
            <a:ext cx="2956265" cy="923330"/>
          </a:xfrm>
          <a:prstGeom prst="rect">
            <a:avLst/>
          </a:prstGeom>
          <a:noFill/>
        </p:spPr>
        <p:txBody>
          <a:bodyPr wrap="square" rtlCol="0">
            <a:spAutoFit/>
          </a:bodyPr>
          <a:lstStyle/>
          <a:p>
            <a:r>
              <a:rPr lang="cs-CZ" b="1" dirty="0"/>
              <a:t>Peter </a:t>
            </a:r>
            <a:r>
              <a:rPr lang="cs-CZ" b="1" dirty="0" err="1"/>
              <a:t>Rončák</a:t>
            </a:r>
            <a:endParaRPr lang="cs-CZ" b="1" dirty="0"/>
          </a:p>
          <a:p>
            <a:r>
              <a:rPr lang="cs-CZ" dirty="0">
                <a:hlinkClick r:id="rId4"/>
              </a:rPr>
              <a:t>roncak.peter@asesgroup.cz</a:t>
            </a:r>
            <a:endParaRPr lang="cs-CZ" dirty="0"/>
          </a:p>
          <a:p>
            <a:r>
              <a:rPr lang="cs-CZ" dirty="0"/>
              <a:t>+420 725 191 911</a:t>
            </a:r>
          </a:p>
        </p:txBody>
      </p:sp>
      <p:pic>
        <p:nvPicPr>
          <p:cNvPr id="4" name="Obrázek 3" descr="Obsah obrázku Písmo, logo, Grafika, symbol&#10;&#10;Popis byl vytvořen automaticky">
            <a:extLst>
              <a:ext uri="{FF2B5EF4-FFF2-40B4-BE49-F238E27FC236}">
                <a16:creationId xmlns:a16="http://schemas.microsoft.com/office/drawing/2014/main" id="{FABD6FA6-90D5-C1C6-3836-544A3813B6F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928178" y="109644"/>
            <a:ext cx="1090800" cy="540871"/>
          </a:xfrm>
          <a:prstGeom prst="rect">
            <a:avLst/>
          </a:prstGeom>
        </p:spPr>
      </p:pic>
    </p:spTree>
    <p:extLst>
      <p:ext uri="{BB962C8B-B14F-4D97-AF65-F5344CB8AC3E}">
        <p14:creationId xmlns:p14="http://schemas.microsoft.com/office/powerpoint/2010/main" val="3634648532"/>
      </p:ext>
    </p:extLst>
  </p:cSld>
  <p:clrMapOvr>
    <a:masterClrMapping/>
  </p:clrMapOvr>
</p:sld>
</file>

<file path=ppt/theme/theme1.xml><?xml version="1.0" encoding="utf-8"?>
<a:theme xmlns:a="http://schemas.openxmlformats.org/drawingml/2006/main" name="Motiv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Motiv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209</TotalTime>
  <Words>1819</Words>
  <Application>Microsoft Office PowerPoint</Application>
  <PresentationFormat>Širokoúhlá obrazovka</PresentationFormat>
  <Paragraphs>275</Paragraphs>
  <Slides>26</Slides>
  <Notes>26</Notes>
  <HiddenSlides>1</HiddenSlides>
  <MMClips>5</MMClips>
  <ScaleCrop>false</ScaleCrop>
  <HeadingPairs>
    <vt:vector size="8" baseType="variant">
      <vt:variant>
        <vt:lpstr>Použitá písma</vt:lpstr>
      </vt:variant>
      <vt:variant>
        <vt:i4>5</vt:i4>
      </vt:variant>
      <vt:variant>
        <vt:lpstr>Motiv</vt:lpstr>
      </vt:variant>
      <vt:variant>
        <vt:i4>1</vt:i4>
      </vt:variant>
      <vt:variant>
        <vt:lpstr>Vložené servery OLE</vt:lpstr>
      </vt:variant>
      <vt:variant>
        <vt:i4>1</vt:i4>
      </vt:variant>
      <vt:variant>
        <vt:lpstr>Nadpisy snímků</vt:lpstr>
      </vt:variant>
      <vt:variant>
        <vt:i4>26</vt:i4>
      </vt:variant>
    </vt:vector>
  </HeadingPairs>
  <TitlesOfParts>
    <vt:vector size="33" baseType="lpstr">
      <vt:lpstr>Aptos</vt:lpstr>
      <vt:lpstr>Aptos Display</vt:lpstr>
      <vt:lpstr>Arial</vt:lpstr>
      <vt:lpstr>Calibri</vt:lpstr>
      <vt:lpstr>Times New Roman</vt:lpstr>
      <vt:lpstr>Motiv Office</vt:lpstr>
      <vt:lpstr>Presentation</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Kološ</dc:creator>
  <cp:lastModifiedBy>Peter Rončák</cp:lastModifiedBy>
  <cp:revision>24</cp:revision>
  <dcterms:created xsi:type="dcterms:W3CDTF">2025-03-18T07:53:19Z</dcterms:created>
  <dcterms:modified xsi:type="dcterms:W3CDTF">2026-03-23T07:53:11Z</dcterms:modified>
</cp:coreProperties>
</file>